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0" r:id="rId1"/>
  </p:sldMasterIdLst>
  <p:notesMasterIdLst>
    <p:notesMasterId r:id="rId82"/>
  </p:notesMasterIdLst>
  <p:sldIdLst>
    <p:sldId id="256" r:id="rId2"/>
    <p:sldId id="2274" r:id="rId3"/>
    <p:sldId id="264" r:id="rId4"/>
    <p:sldId id="544" r:id="rId5"/>
    <p:sldId id="2311" r:id="rId6"/>
    <p:sldId id="2299" r:id="rId7"/>
    <p:sldId id="2308" r:id="rId8"/>
    <p:sldId id="584" r:id="rId9"/>
    <p:sldId id="585" r:id="rId10"/>
    <p:sldId id="553" r:id="rId11"/>
    <p:sldId id="2277" r:id="rId12"/>
    <p:sldId id="2278" r:id="rId13"/>
    <p:sldId id="540" r:id="rId14"/>
    <p:sldId id="2307" r:id="rId15"/>
    <p:sldId id="551" r:id="rId16"/>
    <p:sldId id="552" r:id="rId17"/>
    <p:sldId id="583" r:id="rId18"/>
    <p:sldId id="543" r:id="rId19"/>
    <p:sldId id="559" r:id="rId20"/>
    <p:sldId id="2279" r:id="rId21"/>
    <p:sldId id="2280" r:id="rId22"/>
    <p:sldId id="2281" r:id="rId23"/>
    <p:sldId id="2306" r:id="rId24"/>
    <p:sldId id="555" r:id="rId25"/>
    <p:sldId id="542" r:id="rId26"/>
    <p:sldId id="556" r:id="rId27"/>
    <p:sldId id="557" r:id="rId28"/>
    <p:sldId id="567" r:id="rId29"/>
    <p:sldId id="566" r:id="rId30"/>
    <p:sldId id="570" r:id="rId31"/>
    <p:sldId id="587" r:id="rId32"/>
    <p:sldId id="568" r:id="rId33"/>
    <p:sldId id="569" r:id="rId34"/>
    <p:sldId id="581" r:id="rId35"/>
    <p:sldId id="576" r:id="rId36"/>
    <p:sldId id="588" r:id="rId37"/>
    <p:sldId id="2300" r:id="rId38"/>
    <p:sldId id="2309" r:id="rId39"/>
    <p:sldId id="2310" r:id="rId40"/>
    <p:sldId id="2291" r:id="rId41"/>
    <p:sldId id="572" r:id="rId42"/>
    <p:sldId id="591" r:id="rId43"/>
    <p:sldId id="589" r:id="rId44"/>
    <p:sldId id="597" r:id="rId45"/>
    <p:sldId id="2305" r:id="rId46"/>
    <p:sldId id="2253" r:id="rId47"/>
    <p:sldId id="2250" r:id="rId48"/>
    <p:sldId id="2304" r:id="rId49"/>
    <p:sldId id="2079" r:id="rId50"/>
    <p:sldId id="2244" r:id="rId51"/>
    <p:sldId id="2245" r:id="rId52"/>
    <p:sldId id="562" r:id="rId53"/>
    <p:sldId id="2296" r:id="rId54"/>
    <p:sldId id="2255" r:id="rId55"/>
    <p:sldId id="2265" r:id="rId56"/>
    <p:sldId id="2257" r:id="rId57"/>
    <p:sldId id="2303" r:id="rId58"/>
    <p:sldId id="592" r:id="rId59"/>
    <p:sldId id="2247" r:id="rId60"/>
    <p:sldId id="2248" r:id="rId61"/>
    <p:sldId id="369" r:id="rId62"/>
    <p:sldId id="2289" r:id="rId63"/>
    <p:sldId id="2302" r:id="rId64"/>
    <p:sldId id="2251" r:id="rId65"/>
    <p:sldId id="2201" r:id="rId66"/>
    <p:sldId id="2086" r:id="rId67"/>
    <p:sldId id="2087" r:id="rId68"/>
    <p:sldId id="2088" r:id="rId69"/>
    <p:sldId id="2273" r:id="rId70"/>
    <p:sldId id="2089" r:id="rId71"/>
    <p:sldId id="2243" r:id="rId72"/>
    <p:sldId id="2090" r:id="rId73"/>
    <p:sldId id="282" r:id="rId74"/>
    <p:sldId id="266" r:id="rId75"/>
    <p:sldId id="2246" r:id="rId76"/>
    <p:sldId id="2094" r:id="rId77"/>
    <p:sldId id="271" r:id="rId78"/>
    <p:sldId id="2240" r:id="rId79"/>
    <p:sldId id="2290" r:id="rId80"/>
    <p:sldId id="2301" r:id="rId8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44C0DD7-F1CF-4368-81C8-E87A97418579}">
          <p14:sldIdLst>
            <p14:sldId id="256"/>
          </p14:sldIdLst>
        </p14:section>
        <p14:section name="Goals" id="{1DC203D8-8C04-4F3B-815B-A15E3261C9A4}">
          <p14:sldIdLst>
            <p14:sldId id="2274"/>
            <p14:sldId id="264"/>
            <p14:sldId id="544"/>
            <p14:sldId id="2311"/>
            <p14:sldId id="2299"/>
          </p14:sldIdLst>
        </p14:section>
        <p14:section name="BLE PHY" id="{E2BC8EF2-0A80-451A-B581-4C05CE8481B5}">
          <p14:sldIdLst>
            <p14:sldId id="2308"/>
            <p14:sldId id="584"/>
            <p14:sldId id="585"/>
            <p14:sldId id="553"/>
            <p14:sldId id="2277"/>
            <p14:sldId id="2278"/>
            <p14:sldId id="540"/>
          </p14:sldIdLst>
        </p14:section>
        <p14:section name="BLE MAC" id="{BD485B2B-4F48-43E3-A41A-D5A29CE33479}">
          <p14:sldIdLst>
            <p14:sldId id="2307"/>
            <p14:sldId id="551"/>
            <p14:sldId id="552"/>
            <p14:sldId id="583"/>
            <p14:sldId id="543"/>
            <p14:sldId id="559"/>
            <p14:sldId id="2279"/>
            <p14:sldId id="2280"/>
            <p14:sldId id="2281"/>
          </p14:sldIdLst>
        </p14:section>
        <p14:section name="Advertising" id="{BB3B0280-2052-49CA-935C-A733B922D9B9}">
          <p14:sldIdLst>
            <p14:sldId id="2306"/>
            <p14:sldId id="555"/>
            <p14:sldId id="542"/>
            <p14:sldId id="556"/>
            <p14:sldId id="557"/>
            <p14:sldId id="567"/>
            <p14:sldId id="566"/>
            <p14:sldId id="570"/>
            <p14:sldId id="587"/>
            <p14:sldId id="568"/>
            <p14:sldId id="569"/>
            <p14:sldId id="581"/>
            <p14:sldId id="576"/>
            <p14:sldId id="588"/>
            <p14:sldId id="2300"/>
            <p14:sldId id="2309"/>
            <p14:sldId id="2310"/>
          </p14:sldIdLst>
        </p14:section>
        <p14:section name="Scanning" id="{1ACF55A7-F62D-48CE-9BA5-08746A92DC62}">
          <p14:sldIdLst>
            <p14:sldId id="2291"/>
            <p14:sldId id="572"/>
            <p14:sldId id="591"/>
            <p14:sldId id="589"/>
            <p14:sldId id="597"/>
          </p14:sldIdLst>
        </p14:section>
        <p14:section name="Scan Responses" id="{1217CF85-A80C-4847-B62F-DF2840C62E31}">
          <p14:sldIdLst>
            <p14:sldId id="2305"/>
            <p14:sldId id="2253"/>
            <p14:sldId id="2250"/>
          </p14:sldIdLst>
        </p14:section>
        <p14:section name="Advertisement Use Cases" id="{2F797214-0F61-4871-8510-8EECE4C81B15}">
          <p14:sldIdLst>
            <p14:sldId id="2304"/>
            <p14:sldId id="2079"/>
            <p14:sldId id="2244"/>
            <p14:sldId id="2245"/>
            <p14:sldId id="562"/>
            <p14:sldId id="2296"/>
            <p14:sldId id="2255"/>
            <p14:sldId id="2265"/>
            <p14:sldId id="2257"/>
          </p14:sldIdLst>
        </p14:section>
        <p14:section name="Energy Use" id="{CD00255B-D855-43BE-93DB-3DB66A9DF6AA}">
          <p14:sldIdLst>
            <p14:sldId id="2303"/>
            <p14:sldId id="592"/>
            <p14:sldId id="2247"/>
            <p14:sldId id="2248"/>
            <p14:sldId id="369"/>
            <p14:sldId id="2289"/>
          </p14:sldIdLst>
        </p14:section>
        <p14:section name="Packet Collisions" id="{30337F68-7146-4347-8686-4EF9EDEB69D8}">
          <p14:sldIdLst>
            <p14:sldId id="2302"/>
            <p14:sldId id="2251"/>
            <p14:sldId id="2201"/>
            <p14:sldId id="2086"/>
            <p14:sldId id="2087"/>
            <p14:sldId id="2088"/>
            <p14:sldId id="2273"/>
            <p14:sldId id="2089"/>
            <p14:sldId id="2243"/>
            <p14:sldId id="2090"/>
            <p14:sldId id="282"/>
            <p14:sldId id="266"/>
            <p14:sldId id="2246"/>
            <p14:sldId id="2094"/>
            <p14:sldId id="271"/>
            <p14:sldId id="2240"/>
            <p14:sldId id="2290"/>
          </p14:sldIdLst>
        </p14:section>
        <p14:section name="Wrapup" id="{29A7F866-9DA9-446B-8359-CE426CB89C7A}">
          <p14:sldIdLst>
            <p14:sldId id="230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E2A8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04" autoAdjust="0"/>
    <p:restoredTop sz="97440" autoAdjust="0"/>
  </p:normalViewPr>
  <p:slideViewPr>
    <p:cSldViewPr snapToGrid="0">
      <p:cViewPr varScale="1">
        <p:scale>
          <a:sx n="42" d="100"/>
          <a:sy n="42" d="100"/>
        </p:scale>
        <p:origin x="186" y="5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7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BBF250-3188-4B97-91A0-4CBD75F11794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9DC289-C093-4A03-96E3-7FA6F6D9C6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4106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luetooth.com/learn-about-bluetooth/tech-overview/#:~:text=Bluetooth%C2%AE%20Classic,including%20mobile%20printing.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bluetooth.com/learn-about-bluetooth/tech-overview/#:~:text=bluetooth%C2%AE%20low%20energy%20(le)" TargetMode="Externa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mentioned before, devices needing continuous, short-range data and audio streaming use </a:t>
            </a:r>
            <a:r>
              <a:rPr lang="en-US" dirty="0">
                <a:hlinkClick r:id="rId3"/>
              </a:rPr>
              <a:t>Bluetooth Classic</a:t>
            </a:r>
            <a:r>
              <a:rPr lang="en-US" dirty="0"/>
              <a:t>. This version of Bluetooth is standard in wireless printers, keyboards, speakers, and in-car entertainment systems.</a:t>
            </a:r>
          </a:p>
          <a:p>
            <a:r>
              <a:rPr lang="en-US" dirty="0"/>
              <a:t>Similarly, </a:t>
            </a:r>
            <a:r>
              <a:rPr lang="en-US" dirty="0">
                <a:hlinkClick r:id="rId4"/>
              </a:rPr>
              <a:t>Bluetooth Low Energy (LE)</a:t>
            </a:r>
            <a:r>
              <a:rPr lang="en-US" dirty="0"/>
              <a:t> powers a range of computer peripherals and audio devices. But due to low power usage, it’s ideal for IoT devices like fitness monitors, smart watches, and the like.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smart home, health, sport, and fitness sectors.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Bluetooth latest core specification: v5.3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9D693-0006-0E4F-8590-CA85624C9C8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4375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831f27722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831f27722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06020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plot changes with advertisement rate, and can get as low as 100 devices</a:t>
            </a:r>
          </a:p>
        </p:txBody>
      </p:sp>
    </p:spTree>
    <p:extLst>
      <p:ext uri="{BB962C8B-B14F-4D97-AF65-F5344CB8AC3E}">
        <p14:creationId xmlns:p14="http://schemas.microsoft.com/office/powerpoint/2010/main" val="10335301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Images from http://j3.rf-explorer.com/40-rfe/article/53-tutorial-how-to-use-rf-explorer-to-monitor-a-rfbee?start=4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445267-E1A4-074A-A884-6BFE3F4EEE2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8652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 8 in https://</a:t>
            </a:r>
            <a:r>
              <a:rPr lang="en-US" dirty="0" err="1"/>
              <a:t>download.ni.com</a:t>
            </a:r>
            <a:r>
              <a:rPr lang="en-US" dirty="0"/>
              <a:t>/evaluation/</a:t>
            </a:r>
            <a:r>
              <a:rPr lang="en-US" dirty="0" err="1"/>
              <a:t>rf</a:t>
            </a:r>
            <a:r>
              <a:rPr lang="en-US" dirty="0"/>
              <a:t>/</a:t>
            </a:r>
            <a:r>
              <a:rPr lang="en-US" dirty="0" err="1"/>
              <a:t>intro_to_bluetooth_test.pdf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445267-E1A4-074A-A884-6BFE3F4EEE2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6411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PowerBlade is a great example of this.</a:t>
            </a:r>
          </a:p>
          <a:p>
            <a:pPr lvl="1"/>
            <a:r>
              <a:rPr lang="en-US" dirty="0"/>
              <a:t>It’s a plug-load power meter</a:t>
            </a:r>
          </a:p>
          <a:p>
            <a:pPr lvl="1"/>
            <a:r>
              <a:rPr lang="en-US" dirty="0"/>
              <a:t>Initially configured to use advertisements as a simple method for reading measurements with a smartphone</a:t>
            </a:r>
          </a:p>
          <a:p>
            <a:pPr lvl="1"/>
            <a:r>
              <a:rPr lang="en-US" dirty="0"/>
              <a:t>We are interested in household deployments where dozens of </a:t>
            </a:r>
            <a:r>
              <a:rPr lang="en-US" dirty="0" err="1"/>
              <a:t>PowerBlades</a:t>
            </a:r>
            <a:r>
              <a:rPr lang="en-US" dirty="0"/>
              <a:t> will be deployed to measure all the loads in a home</a:t>
            </a:r>
          </a:p>
          <a:p>
            <a:pPr lvl="1"/>
            <a:r>
              <a:rPr lang="en-US" dirty="0"/>
              <a:t>Can we still use BLE advertisements for data transfer in the presence of many other devices?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28176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Collisions occur if any part of the two packets overlap</a:t>
            </a:r>
          </a:p>
          <a:p>
            <a:pPr lvl="1"/>
            <a:r>
              <a:rPr lang="en-US" dirty="0"/>
              <a:t>Particularly true for BLE that only has an 8-bit preamble</a:t>
            </a:r>
          </a:p>
        </p:txBody>
      </p:sp>
    </p:spTree>
    <p:extLst>
      <p:ext uri="{BB962C8B-B14F-4D97-AF65-F5344CB8AC3E}">
        <p14:creationId xmlns:p14="http://schemas.microsoft.com/office/powerpoint/2010/main" val="3421081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vulnerable period is the sum of the two advertisement durations</a:t>
            </a:r>
          </a:p>
          <a:p>
            <a:r>
              <a:rPr lang="en-US" dirty="0"/>
              <a:t>While the transmission window is the advertisement interval plus the expected value of the random delay</a:t>
            </a:r>
          </a:p>
        </p:txBody>
      </p:sp>
    </p:spTree>
    <p:extLst>
      <p:ext uri="{BB962C8B-B14F-4D97-AF65-F5344CB8AC3E}">
        <p14:creationId xmlns:p14="http://schemas.microsoft.com/office/powerpoint/2010/main" val="29175477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Earlier we demonstrated the probability of collision, which can be used to determine packet reception rates.</a:t>
            </a:r>
          </a:p>
          <a:p>
            <a:r>
              <a:rPr lang="en-US" dirty="0"/>
              <a:t>Now with redundancy, we don’t care about the reception of any one packet, but the reception rate of the data that is being sent over them.</a:t>
            </a:r>
          </a:p>
          <a:p>
            <a:r>
              <a:rPr lang="en-US" dirty="0"/>
              <a:t>Naively, we can take the probability of collision and repeat it for any number of redundant packets.</a:t>
            </a:r>
          </a:p>
          <a:p>
            <a:r>
              <a:rPr lang="en-US" dirty="0"/>
              <a:t>There is an assumption in that model that repeat collisions are independent, which I’ll show you is false.</a:t>
            </a:r>
          </a:p>
        </p:txBody>
      </p:sp>
    </p:spTree>
    <p:extLst>
      <p:ext uri="{BB962C8B-B14F-4D97-AF65-F5344CB8AC3E}">
        <p14:creationId xmlns:p14="http://schemas.microsoft.com/office/powerpoint/2010/main" val="6831380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two devices have collided before, and have the same interval, at the next period they will certainly collide again.</a:t>
            </a:r>
          </a:p>
          <a:p>
            <a:r>
              <a:rPr lang="en-US" dirty="0"/>
              <a:t>BLE has a random delay appended to reduce this possibility.</a:t>
            </a:r>
          </a:p>
          <a:p>
            <a:r>
              <a:rPr lang="en-US" dirty="0"/>
              <a:t>But we’ve now greatly reduced the transmission window that the a collision could occur in. We can calculate this to determine a distinct probability of repeat collision.</a:t>
            </a:r>
          </a:p>
          <a:p>
            <a:r>
              <a:rPr lang="en-US" dirty="0"/>
              <a:t>Note that further repeat collisions are bounded by the same difference of random delays, and therefore have the probability of a second repeat collision is the same as the probability of a first repeat collision.</a:t>
            </a:r>
          </a:p>
        </p:txBody>
      </p:sp>
    </p:spTree>
    <p:extLst>
      <p:ext uri="{BB962C8B-B14F-4D97-AF65-F5344CB8AC3E}">
        <p14:creationId xmlns:p14="http://schemas.microsoft.com/office/powerpoint/2010/main" val="4057621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17820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rgbClr val="4E2A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0F8AEA4-90DD-470A-A00C-52C76871BE7D}"/>
              </a:ext>
            </a:extLst>
          </p:cNvPr>
          <p:cNvSpPr/>
          <p:nvPr userDrawn="1"/>
        </p:nvSpPr>
        <p:spPr>
          <a:xfrm>
            <a:off x="607595" y="684106"/>
            <a:ext cx="10972799" cy="54853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NWU PPT Wide Opt 2_Master.jpg">
            <a:extLst>
              <a:ext uri="{FF2B5EF4-FFF2-40B4-BE49-F238E27FC236}">
                <a16:creationId xmlns:a16="http://schemas.microsoft.com/office/drawing/2014/main" id="{D5195E2D-71BD-4DAB-A8EA-C60068318A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353298"/>
            <a:ext cx="12192000" cy="5047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9A78A89-7B53-4AF2-9B97-0D7A0E3C41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7595" y="684106"/>
            <a:ext cx="10972799" cy="2286000"/>
          </a:xfrm>
          <a:prstGeom prst="rect">
            <a:avLst/>
          </a:prstGeom>
        </p:spPr>
        <p:txBody>
          <a:bodyPr anchor="b"/>
          <a:lstStyle>
            <a:lvl1pPr algn="ctr">
              <a:defRPr sz="6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3757E7-8A62-4C6A-A11F-B44CFFC7E2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7595" y="3887894"/>
            <a:ext cx="10972799" cy="1369905"/>
          </a:xfrm>
        </p:spPr>
        <p:txBody>
          <a:bodyPr>
            <a:normAutofit/>
          </a:bodyPr>
          <a:lstStyle>
            <a:lvl1pPr marL="0" indent="0" algn="ctr">
              <a:buNone/>
              <a:defRPr sz="3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852B33-DB5B-406B-8EF8-7F27B15C3E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7595" y="5804324"/>
            <a:ext cx="916405" cy="365125"/>
          </a:xfrm>
        </p:spPr>
        <p:txBody>
          <a:bodyPr/>
          <a:lstStyle/>
          <a:p>
            <a:fld id="{6DA34142-4057-4E41-8FAB-93DD5A2F5272}" type="datetime1">
              <a:rPr lang="en-US" smtClean="0"/>
              <a:t>4/17/2025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218BC2-7D03-48DD-8ED3-F2F43C400C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1807" y="5806652"/>
            <a:ext cx="3664373" cy="36512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4918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D1B4F-AD76-4462-AF17-AA9750E0F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228600"/>
            <a:ext cx="10972799" cy="6858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5C87F7-B5DC-45D6-AC96-43D6899A05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1400"/>
              </a:spcBef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F6F708-77A7-451E-A87C-DF3B5FA66E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82682-8512-4993-8477-88A6B81ECC95}" type="datetime1">
              <a:rPr lang="en-US" smtClean="0"/>
              <a:t>4/17/2025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AE1449-91D8-4F9D-A105-23A1F43EC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5F04F4-7CB4-4D18-91E9-7F025B560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6171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D1B4F-AD76-4462-AF17-AA9750E0F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228600"/>
            <a:ext cx="10972799" cy="6858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5C87F7-B5DC-45D6-AC96-43D6899A05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4" y="1143000"/>
            <a:ext cx="5257800" cy="5029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F6F708-77A7-451E-A87C-DF3B5FA66E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82682-8512-4993-8477-88A6B81ECC95}" type="datetime1">
              <a:rPr lang="en-US" smtClean="0"/>
              <a:t>4/17/2025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AE1449-91D8-4F9D-A105-23A1F43EC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5F04F4-7CB4-4D18-91E9-7F025B560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D6171B2-CD8A-4537-A0B5-CFA0882ED8CE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26608" y="1143000"/>
            <a:ext cx="5257800" cy="5029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1579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6EE6D-0807-49F6-8402-F877AEC3AE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228600"/>
            <a:ext cx="10972799" cy="6858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F2EDB09-5A47-4685-A1EE-A5B4DA1904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2C82BC-EFE8-41E4-A86B-07FC0B1457C3}" type="datetime1">
              <a:rPr lang="en-US" smtClean="0"/>
              <a:t>4/17/2025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5553B9-1067-4918-A0C0-3170E1AA20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5B2D71-8C87-4458-AC29-EA2047202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3100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D77160-3215-44CF-B830-0B88FB365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D1D5B-B5C1-4AF0-9BCF-12885203BE3F}" type="datetime1">
              <a:rPr lang="en-US" smtClean="0"/>
              <a:t>4/17/2025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A931AD3-C3A1-4F17-AE8A-223019F62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71321F-FC35-406D-934E-9286AA485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8410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tline">
    <p:bg>
      <p:bgPr>
        <a:solidFill>
          <a:srgbClr val="4E2A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96553EE-3FBA-43B0-83E3-DED9FBF895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00F0348-2F1A-4EE8-8A85-4721B86DEA66}" type="datetime1">
              <a:rPr lang="en-US" smtClean="0"/>
              <a:t>4/17/2025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6DF780-B863-4D17-AD07-08D991518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7C2309-BC50-471A-9507-CB2945B5B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778C724-3839-4D76-A707-B4C23905D05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11DEA04-1277-494F-991B-E62F01E8926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7596" y="694143"/>
            <a:ext cx="10972798" cy="5486400"/>
          </a:xfrm>
          <a:solidFill>
            <a:schemeClr val="bg1"/>
          </a:solidFill>
        </p:spPr>
        <p:txBody>
          <a:bodyPr lIns="182880" tIns="182880" rIns="182880" bIns="182880"/>
          <a:lstStyle>
            <a:lvl1pPr>
              <a:spcBef>
                <a:spcPts val="2000"/>
              </a:spcBef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A84967AA-4B26-426D-8185-065158151C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8343"/>
            <a:ext cx="10972798" cy="685800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74306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533387" lvl="0" indent="-38099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System Font Regular"/>
              <a:buChar char="●"/>
              <a:defRPr>
                <a:solidFill>
                  <a:schemeClr val="tx1"/>
                </a:solidFill>
              </a:defRPr>
            </a:lvl1pPr>
            <a:lvl2pPr marL="1253035" lvl="1" indent="-457189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Courier New" panose="02070309020205020404" pitchFamily="49" charset="0"/>
              <a:buChar char="o"/>
              <a:defRPr sz="2133">
                <a:solidFill>
                  <a:schemeClr val="tx1"/>
                </a:solidFill>
              </a:defRPr>
            </a:lvl2pPr>
            <a:lvl3pPr marL="1862620" lvl="2" indent="-457189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Wingdings" pitchFamily="2" charset="2"/>
              <a:buChar char="§"/>
              <a:defRPr sz="2133">
                <a:solidFill>
                  <a:schemeClr val="tx1"/>
                </a:solidFill>
              </a:defRPr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chemeClr val="tx1"/>
                </a:solidFill>
              </a:defRPr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tx1"/>
                </a:solidFill>
              </a:defRPr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 lang="en-US" dirty="0"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0220888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ACFB29-59D2-4823-BEFA-2A2FDF148C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7595" y="1143000"/>
            <a:ext cx="10972800" cy="5029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C448D8-B1FE-4537-8A5B-AEAA01D153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7595" y="6356350"/>
            <a:ext cx="9164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F27AB6CE-1AFC-4A94-BDA7-A76098728A1D}" type="datetime1">
              <a:rPr lang="en-US" smtClean="0"/>
              <a:t>4/17/2025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2C4873-1315-4883-97DC-8A47AFCAED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67200" y="6356350"/>
            <a:ext cx="36643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1DC0E4-58B6-42DF-8BD2-2BB7A3B6E3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68000" y="6356350"/>
            <a:ext cx="9123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0778C724-3839-4D76-A707-B4C23905D05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Placeholder 9">
            <a:extLst>
              <a:ext uri="{FF2B5EF4-FFF2-40B4-BE49-F238E27FC236}">
                <a16:creationId xmlns:a16="http://schemas.microsoft.com/office/drawing/2014/main" id="{BCB9CD12-280E-4818-853C-F36BB6D68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228600"/>
            <a:ext cx="10972799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1799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700" r:id="rId3"/>
    <p:sldLayoutId id="2147483696" r:id="rId4"/>
    <p:sldLayoutId id="2147483697" r:id="rId5"/>
    <p:sldLayoutId id="2147483698" r:id="rId6"/>
    <p:sldLayoutId id="2147483701" r:id="rId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en.wikipedia.org/wiki/Type%E2%80%93length%E2%80%93value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bluetooth.org/docman/handlers/DownloadDoc.ashx?doc_id=480305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7" Type="http://schemas.openxmlformats.org/officeDocument/2006/relationships/image" Target="../media/image37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tiff"/><Relationship Id="rId5" Type="http://schemas.openxmlformats.org/officeDocument/2006/relationships/image" Target="../media/image35.png"/><Relationship Id="rId4" Type="http://schemas.openxmlformats.org/officeDocument/2006/relationships/image" Target="../media/image34.tif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iff"/><Relationship Id="rId3" Type="http://schemas.openxmlformats.org/officeDocument/2006/relationships/image" Target="../media/image2.tiff"/><Relationship Id="rId7" Type="http://schemas.openxmlformats.org/officeDocument/2006/relationships/image" Target="../media/image6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openxmlformats.org/officeDocument/2006/relationships/image" Target="../media/image3.tiff"/><Relationship Id="rId9" Type="http://schemas.openxmlformats.org/officeDocument/2006/relationships/image" Target="../media/image8.tif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f"/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image" Target="../media/image50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emf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tiff"/><Relationship Id="rId2" Type="http://schemas.openxmlformats.org/officeDocument/2006/relationships/image" Target="../media/image53.tiff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0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0.png"/><Relationship Id="rId5" Type="http://schemas.openxmlformats.org/officeDocument/2006/relationships/image" Target="../media/image190.png"/><Relationship Id="rId4" Type="http://schemas.openxmlformats.org/officeDocument/2006/relationships/image" Target="../media/image180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emf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B4EB4-B710-4B4C-9E9E-B9B5D5E06A8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Lecture 04</a:t>
            </a:r>
            <a:br>
              <a:rPr lang="en-US" dirty="0"/>
            </a:br>
            <a:r>
              <a:rPr lang="en-US" sz="5300"/>
              <a:t>BLE Advertisements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C2EFA9-08FA-449E-880F-86912EE7E7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11036" y="3887894"/>
            <a:ext cx="8169929" cy="1369905"/>
          </a:xfrm>
        </p:spPr>
        <p:txBody>
          <a:bodyPr/>
          <a:lstStyle/>
          <a:p>
            <a:r>
              <a:rPr lang="en-US" dirty="0"/>
              <a:t>CS433 – Wireless Protocols for IoT</a:t>
            </a:r>
          </a:p>
          <a:p>
            <a:r>
              <a:rPr lang="en-US" dirty="0"/>
              <a:t>Branden Ghena – Spring 2025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FF7168-B4D2-2418-15F8-A9FA77A5A43F}"/>
              </a:ext>
            </a:extLst>
          </p:cNvPr>
          <p:cNvSpPr txBox="1"/>
          <p:nvPr/>
        </p:nvSpPr>
        <p:spPr>
          <a:xfrm>
            <a:off x="6697014" y="5521401"/>
            <a:ext cx="48833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Materials in collaboration with</a:t>
            </a:r>
            <a:br>
              <a:rPr lang="en-US" dirty="0"/>
            </a:br>
            <a:r>
              <a:rPr lang="en-US" dirty="0"/>
              <a:t>Pat Pannuto (UCSD) and Brad Campbell (UVA)</a:t>
            </a:r>
          </a:p>
        </p:txBody>
      </p:sp>
    </p:spTree>
    <p:extLst>
      <p:ext uri="{BB962C8B-B14F-4D97-AF65-F5344CB8AC3E}">
        <p14:creationId xmlns:p14="http://schemas.microsoft.com/office/powerpoint/2010/main" val="38021965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BLE modulation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48590-1808-4AA5-B592-C13E71EF3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Gaussian Frequency-Shift Keying (GFSK)</a:t>
            </a:r>
          </a:p>
          <a:p>
            <a:pPr lvl="1"/>
            <a:r>
              <a:rPr lang="en-US" dirty="0"/>
              <a:t>Improvement on base Frequency-shift Keying</a:t>
            </a:r>
          </a:p>
          <a:p>
            <a:pPr lvl="1"/>
            <a:r>
              <a:rPr lang="en-US" dirty="0"/>
              <a:t>Smoother transitions between bits -&gt; reduces nearby interference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504FA66-7084-F23D-2E15-89722C3024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4570"/>
          <a:stretch/>
        </p:blipFill>
        <p:spPr>
          <a:xfrm>
            <a:off x="842257" y="3018152"/>
            <a:ext cx="5025100" cy="31540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DCC2E01-449D-1B95-CD74-F9FC59EA6D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435" b="5672"/>
          <a:stretch/>
        </p:blipFill>
        <p:spPr>
          <a:xfrm>
            <a:off x="6324644" y="3124775"/>
            <a:ext cx="5025100" cy="304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3365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9914C-BC2D-314A-9761-CBBC23496E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Why use GFSK?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08EA57-7596-13B2-0068-A84F987AAA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80823"/>
            <a:ext cx="10972800" cy="1847190"/>
          </a:xfrm>
        </p:spPr>
        <p:txBody>
          <a:bodyPr>
            <a:normAutofit/>
          </a:bodyPr>
          <a:lstStyle/>
          <a:p>
            <a:r>
              <a:rPr lang="en-US" dirty="0"/>
              <a:t>Gaussian FSK lessens spectral leakage at the expense of some loss in </a:t>
            </a:r>
            <a:r>
              <a:rPr lang="en-US" dirty="0" err="1"/>
              <a:t>intersymbol</a:t>
            </a:r>
            <a:r>
              <a:rPr lang="en-US" dirty="0"/>
              <a:t> discriminability</a:t>
            </a:r>
          </a:p>
          <a:p>
            <a:pPr lvl="1"/>
            <a:r>
              <a:rPr lang="en-US" dirty="0"/>
              <a:t>Translation: GFSK reduces bandwidth at the cost of bit errors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AA1DBB-6E04-9F46-9F06-7354380A27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434A358D-2637-E146-A3BD-05BD470B507B}" type="slidenum">
              <a:rPr lang="en-US" smtClean="0"/>
              <a:pPr algn="r"/>
              <a:t>11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F55342-2E20-C44C-AB2D-C2FC04F150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790" y="3342878"/>
            <a:ext cx="5518551" cy="29800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33EC5EB-3DBF-604D-A0EA-DD70EA0286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3850" y="3342878"/>
            <a:ext cx="5518551" cy="2980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874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13DD95-E005-E348-BBFF-35254A896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example from `good case` BLE hardware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2931944-6E29-E1B5-AF46-457A2A3E49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2 MHz BLE channels</a:t>
            </a:r>
          </a:p>
          <a:p>
            <a:pPr lvl="1"/>
            <a:r>
              <a:rPr lang="en-US" dirty="0"/>
              <a:t>Energy focused on +/- 0.55 MHz</a:t>
            </a:r>
          </a:p>
          <a:p>
            <a:pPr lvl="1"/>
            <a:r>
              <a:rPr lang="en-US" dirty="0"/>
              <a:t>With some much smaller energy near the edges of the channel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FFBB02-0B9F-2B4A-972F-F56321D9C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A358D-2637-E146-A3BD-05BD470B507B}" type="slidenum">
              <a:rPr lang="en-US" smtClean="0"/>
              <a:t>12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852D6B-AA1E-0247-A10F-24B6288D53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4263" y="2520677"/>
            <a:ext cx="7503473" cy="3880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7389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BLE signal strength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48590-1808-4AA5-B592-C13E71EF3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Remember nRF52840 capabilities</a:t>
            </a:r>
          </a:p>
          <a:p>
            <a:pPr lvl="1"/>
            <a:r>
              <a:rPr lang="en-US" dirty="0"/>
              <a:t>Transmit: up to 8 dBm</a:t>
            </a:r>
          </a:p>
          <a:p>
            <a:pPr lvl="1"/>
            <a:r>
              <a:rPr lang="en-US" dirty="0"/>
              <a:t>Receive sensitivity: -95 dBm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05157E-3FDF-4633-B9BE-AA08041791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042" y="1098550"/>
            <a:ext cx="10295903" cy="3500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7116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29324D-CA4D-0C0C-9015-AA72D29F16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8C9F80-C6AB-0EB5-DB91-1EF127823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C8CB0E3-7285-A7D0-267F-1646E581B11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/>
              <a:t>BLE Layers</a:t>
            </a:r>
          </a:p>
          <a:p>
            <a:pPr lvl="1"/>
            <a:r>
              <a:rPr lang="en-US" dirty="0"/>
              <a:t>Physical Layer</a:t>
            </a:r>
          </a:p>
          <a:p>
            <a:pPr lvl="1"/>
            <a:r>
              <a:rPr lang="en-US" b="1" dirty="0"/>
              <a:t>Link Layer</a:t>
            </a:r>
          </a:p>
          <a:p>
            <a:pPr lvl="1"/>
            <a:endParaRPr lang="en-US" dirty="0"/>
          </a:p>
          <a:p>
            <a:r>
              <a:rPr lang="en-US" dirty="0"/>
              <a:t>BLE roles</a:t>
            </a:r>
          </a:p>
          <a:p>
            <a:pPr lvl="1"/>
            <a:r>
              <a:rPr lang="en-US" dirty="0"/>
              <a:t>Advertising</a:t>
            </a:r>
          </a:p>
          <a:p>
            <a:pPr lvl="1"/>
            <a:r>
              <a:rPr lang="en-US" dirty="0"/>
              <a:t>Scanning</a:t>
            </a:r>
          </a:p>
          <a:p>
            <a:pPr lvl="2"/>
            <a:r>
              <a:rPr lang="en-US" dirty="0"/>
              <a:t>Scan Responses</a:t>
            </a:r>
          </a:p>
          <a:p>
            <a:pPr lvl="1"/>
            <a:endParaRPr lang="en-US" b="1" dirty="0"/>
          </a:p>
          <a:p>
            <a:r>
              <a:rPr lang="en-US" dirty="0"/>
              <a:t>Communicating with advertisements</a:t>
            </a:r>
          </a:p>
          <a:p>
            <a:pPr lvl="1"/>
            <a:r>
              <a:rPr lang="en-US" dirty="0"/>
              <a:t>Advertisement Use Cases</a:t>
            </a:r>
          </a:p>
          <a:p>
            <a:pPr lvl="1"/>
            <a:r>
              <a:rPr lang="en-US" dirty="0"/>
              <a:t>Energy Use</a:t>
            </a:r>
          </a:p>
          <a:p>
            <a:pPr lvl="1"/>
            <a:r>
              <a:rPr lang="en-US" dirty="0"/>
              <a:t>Packet Collisions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12673FE2-E8E1-7877-CBDB-79A0FCF14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593052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Packet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48590-1808-4AA5-B592-C13E71EF3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Same packet structure for both advertisements and connections</a:t>
            </a:r>
          </a:p>
          <a:p>
            <a:pPr lvl="1"/>
            <a:r>
              <a:rPr lang="en-US" dirty="0"/>
              <a:t>Fields are filled in little endian (the opposite of network byte order 😡)</a:t>
            </a:r>
          </a:p>
          <a:p>
            <a:pPr lvl="1"/>
            <a:endParaRPr lang="en-US" dirty="0"/>
          </a:p>
          <a:p>
            <a:r>
              <a:rPr lang="en-US" dirty="0"/>
              <a:t>Access address unique for each connection</a:t>
            </a:r>
          </a:p>
          <a:p>
            <a:pPr lvl="1"/>
            <a:r>
              <a:rPr lang="en-US" dirty="0"/>
              <a:t>Somewhat randomly chosen (spec </a:t>
            </a:r>
            <a:r>
              <a:rPr lang="en-US"/>
              <a:t>has rules)</a:t>
            </a:r>
            <a:endParaRPr lang="en-US" dirty="0"/>
          </a:p>
          <a:p>
            <a:pPr lvl="1"/>
            <a:r>
              <a:rPr lang="en-US" dirty="0"/>
              <a:t>In Advertising always set to 0x8E89BED6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9925B8-7D26-500B-63AF-FB97B6B3AE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232" y="1299515"/>
            <a:ext cx="10864140" cy="195335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4F57076-71C4-D559-91D3-01888A6FA97A}"/>
              </a:ext>
            </a:extLst>
          </p:cNvPr>
          <p:cNvSpPr txBox="1"/>
          <p:nvPr/>
        </p:nvSpPr>
        <p:spPr>
          <a:xfrm>
            <a:off x="5586335" y="3112135"/>
            <a:ext cx="1955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1411556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Device addresses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48590-1808-4AA5-B592-C13E71EF3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Public and private address forms</a:t>
            </a:r>
          </a:p>
          <a:p>
            <a:r>
              <a:rPr lang="en-US" dirty="0"/>
              <a:t>Public</a:t>
            </a:r>
          </a:p>
          <a:p>
            <a:pPr lvl="1"/>
            <a:r>
              <a:rPr lang="en-US" dirty="0"/>
              <a:t>48 bits: 24-bits of company ID, 24-bits of company assigned number</a:t>
            </a:r>
          </a:p>
          <a:p>
            <a:pPr lvl="1"/>
            <a:r>
              <a:rPr lang="en-US" dirty="0"/>
              <a:t>Literally the same MAC address scheme as Ethernet and </a:t>
            </a:r>
            <a:r>
              <a:rPr lang="en-US" dirty="0" err="1"/>
              <a:t>WiFi</a:t>
            </a:r>
            <a:endParaRPr lang="en-US" dirty="0"/>
          </a:p>
          <a:p>
            <a:r>
              <a:rPr lang="en-US" dirty="0"/>
              <a:t>Private</a:t>
            </a:r>
          </a:p>
          <a:p>
            <a:pPr lvl="1"/>
            <a:r>
              <a:rPr lang="en-US" dirty="0"/>
              <a:t>Top two </a:t>
            </a:r>
            <a:r>
              <a:rPr lang="en-US" dirty="0" err="1"/>
              <a:t>MSbs</a:t>
            </a:r>
            <a:r>
              <a:rPr lang="en-US" dirty="0"/>
              <a:t> specify type. Options:</a:t>
            </a:r>
          </a:p>
          <a:p>
            <a:pPr lvl="2"/>
            <a:r>
              <a:rPr lang="en-US" dirty="0"/>
              <a:t>46 bits of random</a:t>
            </a:r>
          </a:p>
          <a:p>
            <a:pPr lvl="2"/>
            <a:r>
              <a:rPr lang="en-US" dirty="0"/>
              <a:t>46 bits of hash of an identity key</a:t>
            </a:r>
          </a:p>
          <a:p>
            <a:endParaRPr lang="en-US" b="1" dirty="0"/>
          </a:p>
          <a:p>
            <a:r>
              <a:rPr lang="en-US" b="1" dirty="0"/>
              <a:t>Why have the two types?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345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Device addresses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48590-1808-4AA5-B592-C13E71EF3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Public and private address forms</a:t>
            </a:r>
          </a:p>
          <a:p>
            <a:r>
              <a:rPr lang="en-US" dirty="0"/>
              <a:t>Public</a:t>
            </a:r>
          </a:p>
          <a:p>
            <a:pPr lvl="1"/>
            <a:r>
              <a:rPr lang="en-US" dirty="0"/>
              <a:t>48 bits: 24-bits of company ID, 24-bits of company assigned number</a:t>
            </a:r>
          </a:p>
          <a:p>
            <a:pPr lvl="1"/>
            <a:r>
              <a:rPr lang="en-US" dirty="0"/>
              <a:t>Literally the same MAC address scheme as Ethernet and </a:t>
            </a:r>
            <a:r>
              <a:rPr lang="en-US" dirty="0" err="1"/>
              <a:t>WiFi</a:t>
            </a:r>
            <a:endParaRPr lang="en-US" dirty="0"/>
          </a:p>
          <a:p>
            <a:r>
              <a:rPr lang="en-US" dirty="0"/>
              <a:t>Private</a:t>
            </a:r>
          </a:p>
          <a:p>
            <a:pPr lvl="1"/>
            <a:r>
              <a:rPr lang="en-US" dirty="0"/>
              <a:t>Top two </a:t>
            </a:r>
            <a:r>
              <a:rPr lang="en-US" dirty="0" err="1"/>
              <a:t>MSbs</a:t>
            </a:r>
            <a:r>
              <a:rPr lang="en-US" dirty="0"/>
              <a:t> specify type. Options:</a:t>
            </a:r>
          </a:p>
          <a:p>
            <a:pPr lvl="2"/>
            <a:r>
              <a:rPr lang="en-US" dirty="0"/>
              <a:t>46 bits of random</a:t>
            </a:r>
          </a:p>
          <a:p>
            <a:pPr lvl="2"/>
            <a:r>
              <a:rPr lang="en-US" dirty="0"/>
              <a:t>46 bits of hash of an identity key</a:t>
            </a:r>
          </a:p>
          <a:p>
            <a:endParaRPr lang="en-US" b="1" dirty="0"/>
          </a:p>
          <a:p>
            <a:r>
              <a:rPr lang="en-US" b="1" dirty="0"/>
              <a:t>Why have the two types?	Privacy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3505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whitening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48590-1808-4AA5-B592-C13E71EF3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Avoid long series of repetitive bits (all zeros or all ones)</a:t>
            </a:r>
          </a:p>
          <a:p>
            <a:pPr lvl="1"/>
            <a:r>
              <a:rPr lang="en-US" dirty="0"/>
              <a:t>Would cause RF noise to be more focused in one direction</a:t>
            </a:r>
          </a:p>
          <a:p>
            <a:pPr lvl="1"/>
            <a:r>
              <a:rPr lang="en-US" dirty="0"/>
              <a:t>Radio hardware desires output to have zero DC-bias (or close to that)</a:t>
            </a:r>
          </a:p>
          <a:p>
            <a:pPr lvl="1"/>
            <a:r>
              <a:rPr lang="en-US" dirty="0"/>
              <a:t>Great example of the PHY and MAC being interwoven in wireless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I always forget this exists, since hardware usually handles it automatically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388D918-4CA1-4BA5-B085-429ACCEA89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9683" y="2787208"/>
            <a:ext cx="7419841" cy="2314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3842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1E658-DFCD-4567-9261-835D5E8B6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Bit processing pipeline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4E1537-9125-4B4D-A627-BD2C2EB92A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77EF527-D452-44C4-9821-016B242732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758" y="2120848"/>
            <a:ext cx="10264715" cy="3073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6155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2D7494-34CF-43BE-B199-EA54A3E07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0DED80-11ED-47F3-9180-519589D4A1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Wireshark Lab</a:t>
            </a:r>
          </a:p>
          <a:p>
            <a:pPr lvl="1"/>
            <a:r>
              <a:rPr lang="en-US" dirty="0"/>
              <a:t>Sorry that was not a great lab experience</a:t>
            </a:r>
          </a:p>
          <a:p>
            <a:pPr lvl="2"/>
            <a:r>
              <a:rPr lang="en-US" dirty="0"/>
              <a:t>We’re going to try again this Friday, but in groups</a:t>
            </a:r>
          </a:p>
          <a:p>
            <a:pPr lvl="2"/>
            <a:r>
              <a:rPr lang="en-US" dirty="0"/>
              <a:t>I’ll re-evaluate the plan depending on how that goes</a:t>
            </a:r>
          </a:p>
          <a:p>
            <a:pPr lvl="1"/>
            <a:endParaRPr lang="en-US" i="1" dirty="0"/>
          </a:p>
          <a:p>
            <a:pPr lvl="1"/>
            <a:r>
              <a:rPr lang="en-US" dirty="0"/>
              <a:t>Get checkoffs this week during office hours</a:t>
            </a:r>
          </a:p>
          <a:p>
            <a:pPr lvl="2"/>
            <a:r>
              <a:rPr lang="en-US" dirty="0"/>
              <a:t>Today 5-6 works</a:t>
            </a:r>
          </a:p>
          <a:p>
            <a:pPr lvl="2"/>
            <a:r>
              <a:rPr lang="en-US" dirty="0"/>
              <a:t>Last office hours before deadline is 5-7 on Thursday</a:t>
            </a:r>
          </a:p>
          <a:p>
            <a:endParaRPr lang="en-US" i="1" dirty="0"/>
          </a:p>
          <a:p>
            <a:r>
              <a:rPr lang="en-US" dirty="0"/>
              <a:t>BLE packets homework will be up later tonight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62CCAD-EF7C-4AB8-99AD-60CA00534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3021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CC2E86-AEB3-44F4-ABE8-460AD9A5E5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+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49FB91-C8F4-443B-A637-4B9678422C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With enough scanners, could you track BLE devices as they move?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594CF2-DABB-43EA-8DCA-07CD92EAE6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8082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CC2E86-AEB3-44F4-ABE8-460AD9A5E5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+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49FB91-C8F4-443B-A637-4B9678422C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With enough scanners, could you track BLE devices as they move?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Link Layer</a:t>
            </a:r>
          </a:p>
          <a:p>
            <a:pPr lvl="2"/>
            <a:r>
              <a:rPr lang="en-US" dirty="0"/>
              <a:t>Depends on how long they use a device address for</a:t>
            </a:r>
          </a:p>
          <a:p>
            <a:pPr lvl="2"/>
            <a:r>
              <a:rPr lang="en-US" dirty="0"/>
              <a:t>You can do a scan of BLE transmissions to find device addresses</a:t>
            </a:r>
          </a:p>
          <a:p>
            <a:pPr lvl="2"/>
            <a:r>
              <a:rPr lang="en-US" dirty="0"/>
              <a:t>Scans at multiple locations can detect when a device moves throughout an area</a:t>
            </a:r>
          </a:p>
          <a:p>
            <a:pPr lvl="2"/>
            <a:r>
              <a:rPr lang="en-US" dirty="0"/>
              <a:t>But if the device re-randomizes between two scanners, you can’t follow it anymore</a:t>
            </a:r>
          </a:p>
          <a:p>
            <a:pPr lvl="3"/>
            <a:r>
              <a:rPr lang="en-US" dirty="0"/>
              <a:t>Re-randomizing at a scanner could be detectable…</a:t>
            </a:r>
          </a:p>
          <a:p>
            <a:pPr lvl="3"/>
            <a:r>
              <a:rPr lang="en-US" dirty="0"/>
              <a:t>Or if the user has more than one device with unsynchronized rotation schedules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594CF2-DABB-43EA-8DCA-07CD92EAE6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1049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CC2E86-AEB3-44F4-ABE8-460AD9A5E5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+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49FB91-C8F4-443B-A637-4B9678422C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With enough scanners, could you track BLE devices as they move?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Physical Layer</a:t>
            </a:r>
          </a:p>
          <a:p>
            <a:pPr lvl="2"/>
            <a:r>
              <a:rPr lang="en-US" dirty="0"/>
              <a:t>Fingerprint unique physical-layer imperfections in signals</a:t>
            </a:r>
          </a:p>
          <a:p>
            <a:pPr lvl="2"/>
            <a:r>
              <a:rPr lang="en-US" dirty="0"/>
              <a:t>Looking at things like amplitude and timing</a:t>
            </a:r>
          </a:p>
          <a:p>
            <a:pPr lvl="2"/>
            <a:r>
              <a:rPr lang="en-US" dirty="0"/>
              <a:t>2022 paper out of UCSD explores this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594CF2-DABB-43EA-8DCA-07CD92EAE6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9C7E11-6127-70C2-AE6A-DE8515C629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2462" y="3657600"/>
            <a:ext cx="8505538" cy="384973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583215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CE9422-F682-12D1-F2A0-D8B24620C9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8655827-A6F1-2DA2-B594-2AB1383A4C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174893E-37D5-66B8-E41D-A52B4FF19E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BLE Layers</a:t>
            </a:r>
          </a:p>
          <a:p>
            <a:pPr lvl="1"/>
            <a:r>
              <a:rPr lang="en-US" dirty="0"/>
              <a:t>Physical Layer</a:t>
            </a:r>
          </a:p>
          <a:p>
            <a:pPr lvl="1"/>
            <a:r>
              <a:rPr lang="en-US" dirty="0"/>
              <a:t>Link Layer</a:t>
            </a:r>
          </a:p>
          <a:p>
            <a:pPr lvl="1"/>
            <a:endParaRPr lang="en-US" dirty="0"/>
          </a:p>
          <a:p>
            <a:r>
              <a:rPr lang="en-US" b="1" dirty="0"/>
              <a:t>BLE roles</a:t>
            </a:r>
          </a:p>
          <a:p>
            <a:pPr lvl="1"/>
            <a:r>
              <a:rPr lang="en-US" b="1" dirty="0"/>
              <a:t>Advertising</a:t>
            </a:r>
          </a:p>
          <a:p>
            <a:pPr lvl="1"/>
            <a:r>
              <a:rPr lang="en-US" dirty="0"/>
              <a:t>Scanning</a:t>
            </a:r>
          </a:p>
          <a:p>
            <a:pPr lvl="2"/>
            <a:r>
              <a:rPr lang="en-US" dirty="0"/>
              <a:t>Scan Responses</a:t>
            </a:r>
          </a:p>
          <a:p>
            <a:pPr lvl="1"/>
            <a:endParaRPr lang="en-US" b="1" dirty="0"/>
          </a:p>
          <a:p>
            <a:r>
              <a:rPr lang="en-US" dirty="0"/>
              <a:t>Communicating with advertisements</a:t>
            </a:r>
          </a:p>
          <a:p>
            <a:pPr lvl="1"/>
            <a:r>
              <a:rPr lang="en-US" dirty="0"/>
              <a:t>Advertisement Use Cases</a:t>
            </a:r>
          </a:p>
          <a:p>
            <a:pPr lvl="1"/>
            <a:r>
              <a:rPr lang="en-US" dirty="0"/>
              <a:t>Energy Use</a:t>
            </a:r>
          </a:p>
          <a:p>
            <a:pPr lvl="1"/>
            <a:r>
              <a:rPr lang="en-US" dirty="0"/>
              <a:t>Packet Collisions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B84AD0BD-CA1B-F198-139B-4AD94F325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17541315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408FA0-3A8F-4AFF-89AD-9F2EE6B1F3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BLE network topology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F33ABB-34F6-4A51-B7BD-2CA0098518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24</a:t>
            </a:fld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086AEA0-0C65-4BA8-B59B-E38CF44363FC}"/>
              </a:ext>
            </a:extLst>
          </p:cNvPr>
          <p:cNvSpPr/>
          <p:nvPr/>
        </p:nvSpPr>
        <p:spPr>
          <a:xfrm>
            <a:off x="5747646" y="5167312"/>
            <a:ext cx="1462088" cy="1462088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Advertiser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B22D0DE-D14B-44C4-AC89-E68A005E98C8}"/>
              </a:ext>
            </a:extLst>
          </p:cNvPr>
          <p:cNvSpPr/>
          <p:nvPr/>
        </p:nvSpPr>
        <p:spPr>
          <a:xfrm>
            <a:off x="892342" y="3205183"/>
            <a:ext cx="1462088" cy="146208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Peripheral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0EF1D2E-8CA3-4C03-8731-EA7C042804D6}"/>
              </a:ext>
            </a:extLst>
          </p:cNvPr>
          <p:cNvSpPr/>
          <p:nvPr/>
        </p:nvSpPr>
        <p:spPr>
          <a:xfrm>
            <a:off x="2574371" y="5167312"/>
            <a:ext cx="1462088" cy="1462088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Advertiser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5D3F173-5991-4FCF-BC3F-63DA485E592F}"/>
              </a:ext>
            </a:extLst>
          </p:cNvPr>
          <p:cNvSpPr/>
          <p:nvPr/>
        </p:nvSpPr>
        <p:spPr>
          <a:xfrm>
            <a:off x="10045682" y="4894262"/>
            <a:ext cx="1462088" cy="1462088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Advertiser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149D89C-0150-4C76-AFBE-32948BFB3A3D}"/>
              </a:ext>
            </a:extLst>
          </p:cNvPr>
          <p:cNvSpPr/>
          <p:nvPr/>
        </p:nvSpPr>
        <p:spPr>
          <a:xfrm>
            <a:off x="906154" y="1075134"/>
            <a:ext cx="1462088" cy="146208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Peripheral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DFF1300-3DEF-43AB-B87E-D56EF21DE92F}"/>
              </a:ext>
            </a:extLst>
          </p:cNvPr>
          <p:cNvSpPr/>
          <p:nvPr/>
        </p:nvSpPr>
        <p:spPr>
          <a:xfrm>
            <a:off x="4104918" y="2122950"/>
            <a:ext cx="1462088" cy="1462088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Central &amp; Scanner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5108C15-AAFD-4E68-9088-B657D2427557}"/>
              </a:ext>
            </a:extLst>
          </p:cNvPr>
          <p:cNvSpPr/>
          <p:nvPr/>
        </p:nvSpPr>
        <p:spPr>
          <a:xfrm>
            <a:off x="7750644" y="2346318"/>
            <a:ext cx="1462088" cy="1462088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Scanner</a:t>
            </a:r>
          </a:p>
        </p:txBody>
      </p:sp>
      <p:sp>
        <p:nvSpPr>
          <p:cNvPr id="17" name="Arrow: Left-Right 16">
            <a:extLst>
              <a:ext uri="{FF2B5EF4-FFF2-40B4-BE49-F238E27FC236}">
                <a16:creationId xmlns:a16="http://schemas.microsoft.com/office/drawing/2014/main" id="{04CCBA1A-549B-4478-BE9B-A826043EC8DA}"/>
              </a:ext>
            </a:extLst>
          </p:cNvPr>
          <p:cNvSpPr/>
          <p:nvPr/>
        </p:nvSpPr>
        <p:spPr>
          <a:xfrm rot="1003240">
            <a:off x="2463204" y="1862365"/>
            <a:ext cx="1684421" cy="685800"/>
          </a:xfrm>
          <a:prstGeom prst="left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Connection</a:t>
            </a:r>
          </a:p>
        </p:txBody>
      </p:sp>
      <p:sp>
        <p:nvSpPr>
          <p:cNvPr id="18" name="Arrow: Left-Right 17">
            <a:extLst>
              <a:ext uri="{FF2B5EF4-FFF2-40B4-BE49-F238E27FC236}">
                <a16:creationId xmlns:a16="http://schemas.microsoft.com/office/drawing/2014/main" id="{9A2CE49B-1EDE-455F-BECA-0482D5ED5268}"/>
              </a:ext>
            </a:extLst>
          </p:cNvPr>
          <p:cNvSpPr/>
          <p:nvPr/>
        </p:nvSpPr>
        <p:spPr>
          <a:xfrm rot="20560918">
            <a:off x="2354856" y="3015266"/>
            <a:ext cx="1684421" cy="685800"/>
          </a:xfrm>
          <a:prstGeom prst="left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Connection</a:t>
            </a: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A9724F69-5473-47F5-8E33-C659A85A7B2A}"/>
              </a:ext>
            </a:extLst>
          </p:cNvPr>
          <p:cNvSpPr/>
          <p:nvPr/>
        </p:nvSpPr>
        <p:spPr>
          <a:xfrm rot="17665400">
            <a:off x="3196534" y="4054978"/>
            <a:ext cx="1816768" cy="685800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Advertisement</a:t>
            </a: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12FA9DC2-6FB4-41FA-A2D5-142DD37786DF}"/>
              </a:ext>
            </a:extLst>
          </p:cNvPr>
          <p:cNvSpPr/>
          <p:nvPr/>
        </p:nvSpPr>
        <p:spPr>
          <a:xfrm rot="14583970">
            <a:off x="4727081" y="4010853"/>
            <a:ext cx="1816768" cy="685800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Advertisement</a:t>
            </a: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DB5AB62B-8BEC-4FC2-AFCF-D45BD71DC31C}"/>
              </a:ext>
            </a:extLst>
          </p:cNvPr>
          <p:cNvSpPr/>
          <p:nvPr/>
        </p:nvSpPr>
        <p:spPr>
          <a:xfrm rot="18374189">
            <a:off x="6571805" y="4167007"/>
            <a:ext cx="1816768" cy="685800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Advertisement</a:t>
            </a:r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29E4FC8E-F0C3-46D2-BAC6-09F46C5DDFF2}"/>
              </a:ext>
            </a:extLst>
          </p:cNvPr>
          <p:cNvSpPr/>
          <p:nvPr/>
        </p:nvSpPr>
        <p:spPr>
          <a:xfrm rot="13969085">
            <a:off x="8751654" y="3976641"/>
            <a:ext cx="1816768" cy="685800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Advertisement</a:t>
            </a:r>
          </a:p>
        </p:txBody>
      </p:sp>
    </p:spTree>
    <p:extLst>
      <p:ext uri="{BB962C8B-B14F-4D97-AF65-F5344CB8AC3E}">
        <p14:creationId xmlns:p14="http://schemas.microsoft.com/office/powerpoint/2010/main" val="10498123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Advertising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48590-1808-4AA5-B592-C13E71EF3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BLE discovery mechanism</a:t>
            </a:r>
          </a:p>
          <a:p>
            <a:pPr lvl="1"/>
            <a:r>
              <a:rPr lang="en-US" dirty="0"/>
              <a:t>Make nearby devices aware of advertiser’s existence</a:t>
            </a:r>
          </a:p>
          <a:p>
            <a:pPr lvl="1"/>
            <a:r>
              <a:rPr lang="en-US" dirty="0"/>
              <a:t>Communicate some information from or about advertiser</a:t>
            </a:r>
          </a:p>
          <a:p>
            <a:pPr lvl="1"/>
            <a:r>
              <a:rPr lang="en-US" dirty="0"/>
              <a:t>Traditional purpose is to enable connections, but this is also useful for general communication</a:t>
            </a:r>
          </a:p>
          <a:p>
            <a:endParaRPr lang="en-US" dirty="0"/>
          </a:p>
          <a:p>
            <a:r>
              <a:rPr lang="en-US" dirty="0"/>
              <a:t>Advertisements</a:t>
            </a:r>
          </a:p>
          <a:p>
            <a:pPr lvl="1"/>
            <a:r>
              <a:rPr lang="en-US" dirty="0"/>
              <a:t>Periodic broadcast messages with data</a:t>
            </a:r>
          </a:p>
          <a:p>
            <a:r>
              <a:rPr lang="en-US" dirty="0"/>
              <a:t>Scan Requests/Responses</a:t>
            </a:r>
          </a:p>
          <a:p>
            <a:pPr lvl="1"/>
            <a:r>
              <a:rPr lang="en-US" dirty="0"/>
              <a:t>Scanner sends responses after getting a request</a:t>
            </a:r>
          </a:p>
          <a:p>
            <a:pPr lvl="2"/>
            <a:r>
              <a:rPr lang="en-US" dirty="0"/>
              <a:t>Only occurs when scanner is listening</a:t>
            </a:r>
          </a:p>
          <a:p>
            <a:pPr lvl="1"/>
            <a:r>
              <a:rPr lang="en-US" dirty="0"/>
              <a:t>Almost literally “bonus advertisement data”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4752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3BA3D-E110-40B6-91D3-4EB3BCBA89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Advertising packet layering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BDCBA7-670F-409F-AD56-DE25D8464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6AFCF1-CCB0-485C-861B-944BA8FD57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6452" y="1143000"/>
            <a:ext cx="9227383" cy="20268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4FC0947-07E4-4B8E-8F46-C160B809CE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2752" y="3169825"/>
            <a:ext cx="6435248" cy="1662185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1794C69-03C9-4C8D-BFA9-610691BD3794}"/>
              </a:ext>
            </a:extLst>
          </p:cNvPr>
          <p:cNvCxnSpPr/>
          <p:nvPr/>
        </p:nvCxnSpPr>
        <p:spPr>
          <a:xfrm flipV="1">
            <a:off x="4367463" y="2598821"/>
            <a:ext cx="1600200" cy="6858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14ED91E-A5BD-415E-B971-84D8050F5660}"/>
              </a:ext>
            </a:extLst>
          </p:cNvPr>
          <p:cNvCxnSpPr>
            <a:cxnSpLocks/>
          </p:cNvCxnSpPr>
          <p:nvPr/>
        </p:nvCxnSpPr>
        <p:spPr>
          <a:xfrm flipH="1" flipV="1">
            <a:off x="8638674" y="2598821"/>
            <a:ext cx="1856874" cy="6858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88585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B0F25-3798-49BD-AE06-34EBEBE996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BLE advertising header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49F761-0037-4EAE-B76B-D9634B52D7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82853" y="1143000"/>
            <a:ext cx="4397542" cy="5029200"/>
          </a:xfrm>
        </p:spPr>
        <p:txBody>
          <a:bodyPr>
            <a:normAutofit lnSpcReduction="10000"/>
          </a:bodyPr>
          <a:lstStyle/>
          <a:p>
            <a:r>
              <a:rPr lang="en-US" sz="2000" dirty="0"/>
              <a:t>ADV_IND</a:t>
            </a:r>
          </a:p>
          <a:p>
            <a:pPr lvl="1"/>
            <a:r>
              <a:rPr lang="en-US" sz="1800" dirty="0"/>
              <a:t>Advertisement</a:t>
            </a:r>
          </a:p>
          <a:p>
            <a:pPr lvl="1"/>
            <a:r>
              <a:rPr lang="en-US" sz="1800" dirty="0"/>
              <a:t>Allows connections and scan requests</a:t>
            </a:r>
          </a:p>
          <a:p>
            <a:r>
              <a:rPr lang="en-US" sz="2000" dirty="0"/>
              <a:t>ADV_NONCONN_IND</a:t>
            </a:r>
          </a:p>
          <a:p>
            <a:pPr lvl="1"/>
            <a:r>
              <a:rPr lang="en-US" sz="1800" dirty="0"/>
              <a:t>Advertisement</a:t>
            </a:r>
          </a:p>
          <a:p>
            <a:pPr lvl="1"/>
            <a:r>
              <a:rPr lang="en-US" sz="1800" dirty="0"/>
              <a:t>No connections or scan requests</a:t>
            </a:r>
          </a:p>
          <a:p>
            <a:r>
              <a:rPr lang="en-US" sz="2000" dirty="0"/>
              <a:t>ADV_SCAN_IND</a:t>
            </a:r>
          </a:p>
          <a:p>
            <a:pPr lvl="1"/>
            <a:r>
              <a:rPr lang="en-US" sz="1800" dirty="0"/>
              <a:t>Advertisement</a:t>
            </a:r>
          </a:p>
          <a:p>
            <a:pPr lvl="1"/>
            <a:r>
              <a:rPr lang="en-US" sz="1800" dirty="0"/>
              <a:t>No connections but allows scan requests</a:t>
            </a:r>
          </a:p>
          <a:p>
            <a:r>
              <a:rPr lang="en-US" sz="2200" dirty="0"/>
              <a:t>SCAN_REQ</a:t>
            </a:r>
          </a:p>
          <a:p>
            <a:pPr lvl="1"/>
            <a:r>
              <a:rPr lang="en-US" sz="1800" dirty="0"/>
              <a:t>Scan request</a:t>
            </a:r>
          </a:p>
          <a:p>
            <a:r>
              <a:rPr lang="en-US" sz="2200" dirty="0"/>
              <a:t>SCAN_RSP</a:t>
            </a:r>
          </a:p>
          <a:p>
            <a:pPr lvl="1"/>
            <a:r>
              <a:rPr lang="en-US" sz="1800" dirty="0"/>
              <a:t>Scan response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AAF9F5-A072-4EA7-BA38-1002244FB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406D79-0B02-4562-B9BD-24DB6E4480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877" y="1982290"/>
            <a:ext cx="5493248" cy="12294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40CE149-6A47-41E1-8DEC-360C107734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1370" y="3211783"/>
            <a:ext cx="4664262" cy="32937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23D1079-1B91-1BF3-D680-2E5498B6CD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3578" y="880088"/>
            <a:ext cx="3774426" cy="974911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733967E-2DEC-1F1F-0994-CE3B864412C3}"/>
              </a:ext>
            </a:extLst>
          </p:cNvPr>
          <p:cNvCxnSpPr>
            <a:cxnSpLocks/>
          </p:cNvCxnSpPr>
          <p:nvPr/>
        </p:nvCxnSpPr>
        <p:spPr>
          <a:xfrm flipV="1">
            <a:off x="1013254" y="1606378"/>
            <a:ext cx="1173892" cy="4448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6F42419-37E2-79E3-81DB-ED6833329FDA}"/>
              </a:ext>
            </a:extLst>
          </p:cNvPr>
          <p:cNvCxnSpPr>
            <a:cxnSpLocks/>
          </p:cNvCxnSpPr>
          <p:nvPr/>
        </p:nvCxnSpPr>
        <p:spPr>
          <a:xfrm flipH="1" flipV="1">
            <a:off x="3113903" y="1606378"/>
            <a:ext cx="3163329" cy="4572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66359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81B1A-09DB-4545-BF29-C97161BF45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Advertisement payloads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38A144-746D-40B0-A9CA-A234A7ACBD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AdvA</a:t>
            </a:r>
            <a:r>
              <a:rPr lang="en-US" dirty="0"/>
              <a:t> – address of the advertiser</a:t>
            </a:r>
          </a:p>
          <a:p>
            <a:pPr lvl="1"/>
            <a:r>
              <a:rPr lang="en-US" dirty="0" err="1"/>
              <a:t>TxAdd</a:t>
            </a:r>
            <a:r>
              <a:rPr lang="en-US" dirty="0"/>
              <a:t> bit from header specifies if this is a “public” or “random” address</a:t>
            </a:r>
          </a:p>
          <a:p>
            <a:pPr lvl="1"/>
            <a:endParaRPr lang="en-US" dirty="0"/>
          </a:p>
          <a:p>
            <a:r>
              <a:rPr lang="en-US" dirty="0"/>
              <a:t>Remaining up to 31 bytes are available for use</a:t>
            </a:r>
          </a:p>
          <a:p>
            <a:endParaRPr lang="en-US" dirty="0"/>
          </a:p>
          <a:p>
            <a:r>
              <a:rPr lang="en-US" dirty="0"/>
              <a:t>Putting it all together, up to 47 bytes total: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7C9259-6EF9-4C2B-B1CA-F229A5D502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7D162F7-A2DF-4099-9A3A-4EE3F81101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6600" y="228600"/>
            <a:ext cx="3497179" cy="1261540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C5192DCA-346C-4F38-84B7-8C794C79EC32}"/>
              </a:ext>
            </a:extLst>
          </p:cNvPr>
          <p:cNvGraphicFramePr>
            <a:graphicFrameLocks noGrp="1"/>
          </p:cNvGraphicFramePr>
          <p:nvPr/>
        </p:nvGraphicFramePr>
        <p:xfrm>
          <a:off x="635303" y="4934913"/>
          <a:ext cx="10945091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8364">
                  <a:extLst>
                    <a:ext uri="{9D8B030D-6E8A-4147-A177-3AD203B41FA5}">
                      <a16:colId xmlns:a16="http://schemas.microsoft.com/office/drawing/2014/main" val="73859673"/>
                    </a:ext>
                  </a:extLst>
                </a:gridCol>
                <a:gridCol w="1648691">
                  <a:extLst>
                    <a:ext uri="{9D8B030D-6E8A-4147-A177-3AD203B41FA5}">
                      <a16:colId xmlns:a16="http://schemas.microsoft.com/office/drawing/2014/main" val="1643382095"/>
                    </a:ext>
                  </a:extLst>
                </a:gridCol>
                <a:gridCol w="997527">
                  <a:extLst>
                    <a:ext uri="{9D8B030D-6E8A-4147-A177-3AD203B41FA5}">
                      <a16:colId xmlns:a16="http://schemas.microsoft.com/office/drawing/2014/main" val="2399689160"/>
                    </a:ext>
                  </a:extLst>
                </a:gridCol>
                <a:gridCol w="1967346">
                  <a:extLst>
                    <a:ext uri="{9D8B030D-6E8A-4147-A177-3AD203B41FA5}">
                      <a16:colId xmlns:a16="http://schemas.microsoft.com/office/drawing/2014/main" val="2360431165"/>
                    </a:ext>
                  </a:extLst>
                </a:gridCol>
                <a:gridCol w="4142509">
                  <a:extLst>
                    <a:ext uri="{9D8B030D-6E8A-4147-A177-3AD203B41FA5}">
                      <a16:colId xmlns:a16="http://schemas.microsoft.com/office/drawing/2014/main" val="310361505"/>
                    </a:ext>
                  </a:extLst>
                </a:gridCol>
                <a:gridCol w="1080654">
                  <a:extLst>
                    <a:ext uri="{9D8B030D-6E8A-4147-A177-3AD203B41FA5}">
                      <a16:colId xmlns:a16="http://schemas.microsoft.com/office/drawing/2014/main" val="2786581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Preamble</a:t>
                      </a:r>
                      <a:br>
                        <a:rPr lang="en-US" sz="18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</a:b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 Byte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dkUpDiag">
                      <a:fgClr>
                        <a:schemeClr val="bg2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Access Address</a:t>
                      </a:r>
                      <a:br>
                        <a:rPr lang="en-US" sz="18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</a:b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 Bytes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dkUpDiag">
                      <a:fgClr>
                        <a:schemeClr val="bg2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Header</a:t>
                      </a:r>
                      <a:br>
                        <a:rPr lang="en-US" sz="18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</a:b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 Bytes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Advertiser Address</a:t>
                      </a:r>
                      <a:br>
                        <a:rPr lang="en-US" sz="18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</a:b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 Bytes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Advertiser Data (Payload)</a:t>
                      </a:r>
                      <a:br>
                        <a:rPr lang="en-US" sz="18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</a:b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0-31 Bytes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CRC</a:t>
                      </a:r>
                      <a:br>
                        <a:rPr lang="en-US" sz="18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</a:b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 Bytes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dkUpDiag">
                      <a:fgClr>
                        <a:schemeClr val="bg2"/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4029949793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FCE6449A-6AC1-49E5-9F09-BE620C0B631A}"/>
              </a:ext>
            </a:extLst>
          </p:cNvPr>
          <p:cNvSpPr txBox="1"/>
          <p:nvPr/>
        </p:nvSpPr>
        <p:spPr>
          <a:xfrm>
            <a:off x="635303" y="4437060"/>
            <a:ext cx="18905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BLE Packet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87509FD-AA79-4E33-987E-FCB2F625C5A0}"/>
              </a:ext>
            </a:extLst>
          </p:cNvPr>
          <p:cNvCxnSpPr/>
          <p:nvPr/>
        </p:nvCxnSpPr>
        <p:spPr>
          <a:xfrm flipV="1">
            <a:off x="3390421" y="4514004"/>
            <a:ext cx="0" cy="36933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2D58C41-0908-4CF2-9AF1-B30DE944309C}"/>
              </a:ext>
            </a:extLst>
          </p:cNvPr>
          <p:cNvCxnSpPr/>
          <p:nvPr/>
        </p:nvCxnSpPr>
        <p:spPr>
          <a:xfrm flipV="1">
            <a:off x="10495557" y="4514004"/>
            <a:ext cx="0" cy="36933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D2F2E11-00EA-48BB-AF6B-34F8EFA00782}"/>
              </a:ext>
            </a:extLst>
          </p:cNvPr>
          <p:cNvSpPr txBox="1"/>
          <p:nvPr/>
        </p:nvSpPr>
        <p:spPr>
          <a:xfrm>
            <a:off x="6041690" y="4514004"/>
            <a:ext cx="1802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Advertising PDU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58F76EC-A113-4F00-9A0C-425BAC04733B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3390421" y="4698670"/>
            <a:ext cx="265126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999D5B9-C2DB-4E26-BB20-7CF6974BE914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7844288" y="4698670"/>
            <a:ext cx="265126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19162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98714F-211A-45EE-87B8-620DD330DD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Scan Requests and Responses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764615-2CF9-4E60-AD96-A94A918B3A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6213668" cy="5029200"/>
          </a:xfrm>
        </p:spPr>
        <p:txBody>
          <a:bodyPr>
            <a:normAutofit/>
          </a:bodyPr>
          <a:lstStyle/>
          <a:p>
            <a:r>
              <a:rPr lang="en-US" dirty="0"/>
              <a:t>Scan request</a:t>
            </a:r>
          </a:p>
          <a:p>
            <a:pPr lvl="1"/>
            <a:r>
              <a:rPr lang="en-US" dirty="0"/>
              <a:t>Request for additional information</a:t>
            </a:r>
          </a:p>
          <a:p>
            <a:pPr lvl="1"/>
            <a:r>
              <a:rPr lang="en-US" dirty="0"/>
              <a:t>Just the two addresses: the scanner’s and the advertiser’s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Scan response</a:t>
            </a:r>
          </a:p>
          <a:p>
            <a:pPr lvl="1"/>
            <a:r>
              <a:rPr lang="en-US" dirty="0"/>
              <a:t>Identical to an advertisement in structure but only occurs after a request</a:t>
            </a:r>
          </a:p>
          <a:p>
            <a:pPr lvl="1"/>
            <a:r>
              <a:rPr lang="en-US" dirty="0"/>
              <a:t>Usually has additional data not in the advertisement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B3CC03-DA75-4F03-9CED-5408FC1F59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49B499-4DB0-495B-A954-C7C7095E00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1521" y="2029656"/>
            <a:ext cx="4123764" cy="18130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C1C08F3-C8B5-458B-BD54-840BB56CD2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1263" y="4515758"/>
            <a:ext cx="3846737" cy="1748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281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EF959-C62E-4F8A-8D4C-BEF087A77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EDBE37-7B8E-47BF-A4AD-CD288F601E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Quick overview of Physical and Link layers for BLE</a:t>
            </a:r>
          </a:p>
          <a:p>
            <a:endParaRPr lang="en-US" sz="2400" dirty="0"/>
          </a:p>
          <a:p>
            <a:r>
              <a:rPr lang="en-US" sz="2400" dirty="0"/>
              <a:t>Describe BLE advertising and scanning roles</a:t>
            </a:r>
          </a:p>
          <a:p>
            <a:endParaRPr lang="en-US" sz="2400" dirty="0"/>
          </a:p>
          <a:p>
            <a:r>
              <a:rPr lang="en-US" sz="2400" dirty="0"/>
              <a:t>Deep dive into advertisements. Questions we might ask as researchers.</a:t>
            </a:r>
          </a:p>
          <a:p>
            <a:pPr lvl="1"/>
            <a:r>
              <a:rPr lang="en-US" dirty="0"/>
              <a:t>What are the real-world use cases of advertisements?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How much energy do advertisements take?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What is the probability of receiving a packet?</a:t>
            </a:r>
          </a:p>
          <a:p>
            <a:pPr lvl="2"/>
            <a:r>
              <a:rPr lang="en-US" dirty="0"/>
              <a:t>What is the probability of receiving data?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366CAC-B34E-4A3F-AB6B-24F84A057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7195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A4E48E-3262-45E3-8288-D633061EC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Advertising timing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6CD217-4037-468E-B3D6-FABE2388BB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3109424"/>
            <a:ext cx="10972800" cy="3062776"/>
          </a:xfrm>
        </p:spPr>
        <p:txBody>
          <a:bodyPr/>
          <a:lstStyle/>
          <a:p>
            <a:r>
              <a:rPr lang="en-US" dirty="0"/>
              <a:t>Advertising Events occur periodically [20ms – 10.24 s] (or longer)</a:t>
            </a:r>
          </a:p>
          <a:p>
            <a:pPr lvl="1"/>
            <a:r>
              <a:rPr lang="en-US" dirty="0"/>
              <a:t>Plus a random delay after each instance [0-10ms]</a:t>
            </a:r>
          </a:p>
          <a:p>
            <a:pPr lvl="1"/>
            <a:r>
              <a:rPr lang="en-US" b="1" dirty="0"/>
              <a:t>Why? </a:t>
            </a:r>
          </a:p>
          <a:p>
            <a:pPr lvl="1"/>
            <a:endParaRPr lang="en-US" b="1" dirty="0"/>
          </a:p>
          <a:p>
            <a:r>
              <a:rPr lang="en-US" dirty="0"/>
              <a:t>User picks the rate as a tradeoff of energy and discovery latency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0434CA-B7AD-478B-9945-8DEAA7B58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79BDF31-2B23-4D4E-8036-8AD2CD4C73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594" y="1143000"/>
            <a:ext cx="10972800" cy="173782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1316B55-5F80-46CC-BB65-7F93FFFFFBAA}"/>
              </a:ext>
            </a:extLst>
          </p:cNvPr>
          <p:cNvSpPr/>
          <p:nvPr/>
        </p:nvSpPr>
        <p:spPr>
          <a:xfrm>
            <a:off x="5630779" y="1780674"/>
            <a:ext cx="4608095" cy="12392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2265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A4E48E-3262-45E3-8288-D633061EC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Advertising timing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6CD217-4037-468E-B3D6-FABE2388BB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3109424"/>
            <a:ext cx="10972800" cy="3062776"/>
          </a:xfrm>
        </p:spPr>
        <p:txBody>
          <a:bodyPr/>
          <a:lstStyle/>
          <a:p>
            <a:r>
              <a:rPr lang="en-US" dirty="0"/>
              <a:t>Advertising Events occur periodically [20ms – 10.24 s] (or longer)</a:t>
            </a:r>
          </a:p>
          <a:p>
            <a:pPr lvl="1"/>
            <a:r>
              <a:rPr lang="en-US" dirty="0"/>
              <a:t>Plus a random delay after each instance [0-10ms]</a:t>
            </a:r>
          </a:p>
          <a:p>
            <a:pPr lvl="1"/>
            <a:r>
              <a:rPr lang="en-US" b="1" dirty="0"/>
              <a:t>Why?	Avoid repeat collisions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User picks the rate as a tradeoff of energy and discovery latency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0434CA-B7AD-478B-9945-8DEAA7B58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79BDF31-2B23-4D4E-8036-8AD2CD4C73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594" y="1143000"/>
            <a:ext cx="10972800" cy="173782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1514AB5-DE25-455B-86C8-8F21E7C6C2B8}"/>
              </a:ext>
            </a:extLst>
          </p:cNvPr>
          <p:cNvSpPr/>
          <p:nvPr/>
        </p:nvSpPr>
        <p:spPr>
          <a:xfrm>
            <a:off x="5630779" y="1780674"/>
            <a:ext cx="4608095" cy="12392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7087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55D731-B46D-4764-A6EE-0AD0884B43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Advertising event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827328-C8A4-4DBB-BCA7-CEA8FA81E0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2880824"/>
            <a:ext cx="10972800" cy="3291376"/>
          </a:xfrm>
        </p:spPr>
        <p:txBody>
          <a:bodyPr/>
          <a:lstStyle/>
          <a:p>
            <a:r>
              <a:rPr lang="en-US" dirty="0"/>
              <a:t>Three transmissions, one on each advertising channel</a:t>
            </a:r>
          </a:p>
          <a:p>
            <a:pPr lvl="1"/>
            <a:r>
              <a:rPr lang="en-US" dirty="0"/>
              <a:t>Always in the same order</a:t>
            </a:r>
          </a:p>
          <a:p>
            <a:pPr lvl="1"/>
            <a:endParaRPr lang="en-US" dirty="0"/>
          </a:p>
          <a:p>
            <a:r>
              <a:rPr lang="en-US" dirty="0"/>
              <a:t>Transmission, followed by listening window on that same channel</a:t>
            </a:r>
          </a:p>
          <a:p>
            <a:pPr lvl="1"/>
            <a:r>
              <a:rPr lang="en-US" dirty="0"/>
              <a:t>Requests will be sent &gt;=150 us (Inter-Frame Spacing, IFS) after Tx</a:t>
            </a:r>
          </a:p>
          <a:p>
            <a:pPr lvl="1"/>
            <a:r>
              <a:rPr lang="en-US" dirty="0"/>
              <a:t>Followed by a retune to the next channel frequency</a:t>
            </a:r>
          </a:p>
          <a:p>
            <a:r>
              <a:rPr lang="en-US" dirty="0"/>
              <a:t>This short listen window is the magic “low energy” part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1318A2-91F2-4694-9845-4AD2701ACA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FE3A1D-945A-483F-8DEF-F9BA33704D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594" y="1143000"/>
            <a:ext cx="10972800" cy="1737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267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00A0E5-5EE4-4C88-81E6-51ACE33F3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Preserving energy in communication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07435B-59A0-4EF9-BCBF-7F3BBAA289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Most energy is spent listening</a:t>
            </a:r>
          </a:p>
          <a:p>
            <a:pPr lvl="1"/>
            <a:r>
              <a:rPr lang="en-US" dirty="0"/>
              <a:t>This is due primarily to how long listening durations are compared to transmissions</a:t>
            </a:r>
          </a:p>
          <a:p>
            <a:pPr lvl="1"/>
            <a:endParaRPr lang="en-US" dirty="0"/>
          </a:p>
          <a:p>
            <a:r>
              <a:rPr lang="en-US" dirty="0"/>
              <a:t>Example: maximum-sized BLE transmission:</a:t>
            </a:r>
          </a:p>
          <a:p>
            <a:pPr lvl="1"/>
            <a:r>
              <a:rPr lang="en-US" dirty="0"/>
              <a:t>8 bits/byte * 47 bytes = 376 bits at 1 Mbps = 0.376 </a:t>
            </a:r>
            <a:r>
              <a:rPr lang="en-US" dirty="0" err="1"/>
              <a:t>ms</a:t>
            </a:r>
            <a:r>
              <a:rPr lang="en-US" dirty="0"/>
              <a:t> transmitting</a:t>
            </a: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So listening for an entire second is &gt;2500 times longer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9BD33E-AD56-44E4-8ED8-98164D440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7599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4C136-1831-435E-8794-E566C2994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Payload of an advertisement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734187-030C-4396-95CD-AFAC443C1B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do you stick in the BLE payload anyways?</a:t>
            </a:r>
          </a:p>
          <a:p>
            <a:pPr lvl="1"/>
            <a:r>
              <a:rPr lang="en-US" dirty="0"/>
              <a:t>Theoretically whatever you want, but that isn’t very compatible</a:t>
            </a:r>
          </a:p>
          <a:p>
            <a:pPr lvl="1"/>
            <a:r>
              <a:rPr lang="en-US" dirty="0"/>
              <a:t>Point is to specify capabilities of the advertiser</a:t>
            </a:r>
          </a:p>
          <a:p>
            <a:pPr lvl="1"/>
            <a:endParaRPr lang="en-US" dirty="0"/>
          </a:p>
          <a:p>
            <a:r>
              <a:rPr lang="en-US" dirty="0"/>
              <a:t>Desire: specify payloads in such a way that all scanners can interpret what they mean about the device</a:t>
            </a:r>
          </a:p>
          <a:p>
            <a:pPr lvl="1"/>
            <a:r>
              <a:rPr lang="en-US" dirty="0"/>
              <a:t>This is different from traditional internet packets</a:t>
            </a:r>
          </a:p>
          <a:p>
            <a:pPr lvl="1"/>
            <a:r>
              <a:rPr lang="en-US" dirty="0"/>
              <a:t>Broadcasts are for _anyone_ to hear, not a specific server/application</a:t>
            </a:r>
          </a:p>
          <a:p>
            <a:pPr lvl="1"/>
            <a:endParaRPr lang="en-US" dirty="0"/>
          </a:p>
          <a:p>
            <a:r>
              <a:rPr lang="en-US" dirty="0"/>
              <a:t>Which fields are or aren’t present is device-specific</a:t>
            </a:r>
          </a:p>
          <a:p>
            <a:pPr lvl="1"/>
            <a:r>
              <a:rPr lang="en-US" dirty="0"/>
              <a:t>A lot more possible fields than will really be used on any device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B01D6A-C9F0-4655-922E-4B65EBD2E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0858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FE16F-6539-48D7-8654-4F0D3638E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TLV Format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C1618A-0717-458B-AD9C-2E9AEB6E11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Type – Length – Value </a:t>
            </a:r>
            <a:r>
              <a:rPr lang="en-US" sz="1800" dirty="0"/>
              <a:t>(</a:t>
            </a:r>
            <a:r>
              <a:rPr lang="en-US" sz="1800" dirty="0">
                <a:hlinkClick r:id="rId2"/>
              </a:rPr>
              <a:t>Wikipedia</a:t>
            </a:r>
            <a:r>
              <a:rPr lang="en-US" sz="1800" dirty="0"/>
              <a:t>)</a:t>
            </a:r>
            <a:endParaRPr lang="en-US" dirty="0"/>
          </a:p>
          <a:p>
            <a:pPr lvl="1"/>
            <a:r>
              <a:rPr lang="en-US" dirty="0"/>
              <a:t>Actually, BLE does the length part first</a:t>
            </a:r>
          </a:p>
          <a:p>
            <a:pPr lvl="1"/>
            <a:r>
              <a:rPr lang="en-US" dirty="0"/>
              <a:t>Scanner can hop through length/type pairs to find what interests 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80D94C-039D-44D1-8B53-9A1576B88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15F2763-AC65-4F60-A7CF-1150639ACF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0236" y="2471169"/>
            <a:ext cx="7373379" cy="4067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2953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FE16F-6539-48D7-8654-4F0D3638E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Payload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C1618A-0717-458B-AD9C-2E9AEB6E11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Listed in the Core Specification Supplement [</a:t>
            </a:r>
            <a:r>
              <a:rPr lang="en-US" dirty="0">
                <a:hlinkClick r:id="rId2"/>
              </a:rPr>
              <a:t>Supplement v9</a:t>
            </a:r>
            <a:r>
              <a:rPr lang="en-US" dirty="0"/>
              <a:t>]</a:t>
            </a:r>
          </a:p>
          <a:p>
            <a:pPr lvl="1"/>
            <a:r>
              <a:rPr lang="en-US" dirty="0"/>
              <a:t>Each might have their own considerations about AD Data format</a:t>
            </a:r>
          </a:p>
          <a:p>
            <a:endParaRPr lang="en-US" dirty="0"/>
          </a:p>
          <a:p>
            <a:r>
              <a:rPr lang="en-US" dirty="0"/>
              <a:t>Flags (supported modes: BLE and Bluetooth) required by Apple?</a:t>
            </a:r>
          </a:p>
          <a:p>
            <a:r>
              <a:rPr lang="en-US" dirty="0"/>
              <a:t>Name</a:t>
            </a:r>
          </a:p>
          <a:p>
            <a:r>
              <a:rPr lang="en-US" dirty="0"/>
              <a:t>Service UUID</a:t>
            </a:r>
          </a:p>
          <a:p>
            <a:r>
              <a:rPr lang="en-US" dirty="0"/>
              <a:t>TX Power Level</a:t>
            </a:r>
          </a:p>
          <a:p>
            <a:r>
              <a:rPr lang="en-US" dirty="0"/>
              <a:t>Manufacturer-specific data</a:t>
            </a:r>
          </a:p>
          <a:p>
            <a:r>
              <a:rPr lang="en-US" dirty="0"/>
              <a:t>And about twenty others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80D94C-039D-44D1-8B53-9A1576B88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7852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B5C9A6-A2ED-BEA4-5DE8-729A78087B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BLE advertisement payload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BC916B-0866-98BA-4948-BF99E87DC1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cs typeface="Courier New" panose="02070309020205020404" pitchFamily="49" charset="0"/>
              </a:rPr>
              <a:t>Example payload:</a:t>
            </a:r>
          </a:p>
          <a:p>
            <a:pPr marL="457200" lvl="1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02 01 06 02 0A 13 11 07 BA DC 7C 89 24 45 F2 84</a:t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12 38 85 32 01 00 42 7A 0F FF 4E 03 00 00 00 00</a:t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00 00 00 00 00 00 00 00 0B 09 53 41 42 52 45 2D</a:t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46 37 43 31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C135BE-C2C8-2CA9-3DE1-E9C987CF8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135138-4FF5-E8E9-CEB5-1ED9FD7A78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074" y="3425429"/>
            <a:ext cx="4944165" cy="283884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10303BA-DF09-010E-C4AF-32CF6673C668}"/>
              </a:ext>
            </a:extLst>
          </p:cNvPr>
          <p:cNvSpPr/>
          <p:nvPr/>
        </p:nvSpPr>
        <p:spPr>
          <a:xfrm>
            <a:off x="1112108" y="1624094"/>
            <a:ext cx="457200" cy="291203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0C8E425-F812-930C-7E97-2468DEDEB785}"/>
              </a:ext>
            </a:extLst>
          </p:cNvPr>
          <p:cNvSpPr/>
          <p:nvPr/>
        </p:nvSpPr>
        <p:spPr>
          <a:xfrm>
            <a:off x="1684637" y="1624094"/>
            <a:ext cx="972065" cy="291203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75AA768-96AD-DBE5-EA09-BD96D2FE4479}"/>
              </a:ext>
            </a:extLst>
          </p:cNvPr>
          <p:cNvSpPr/>
          <p:nvPr/>
        </p:nvSpPr>
        <p:spPr>
          <a:xfrm>
            <a:off x="2772031" y="1624094"/>
            <a:ext cx="457200" cy="291203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1BD99DB-4CFB-3773-3AAC-DAB63D2926A9}"/>
              </a:ext>
            </a:extLst>
          </p:cNvPr>
          <p:cNvSpPr/>
          <p:nvPr/>
        </p:nvSpPr>
        <p:spPr>
          <a:xfrm>
            <a:off x="3344560" y="1624094"/>
            <a:ext cx="972065" cy="291203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872BACE-DF52-8B9C-B066-BCB6E7BE4461}"/>
              </a:ext>
            </a:extLst>
          </p:cNvPr>
          <p:cNvSpPr/>
          <p:nvPr/>
        </p:nvSpPr>
        <p:spPr>
          <a:xfrm>
            <a:off x="4398004" y="1624094"/>
            <a:ext cx="457200" cy="291203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33B4F2A-A7A6-4E9F-D999-B4FE6C4049C9}"/>
              </a:ext>
            </a:extLst>
          </p:cNvPr>
          <p:cNvSpPr/>
          <p:nvPr/>
        </p:nvSpPr>
        <p:spPr>
          <a:xfrm>
            <a:off x="4970533" y="1624094"/>
            <a:ext cx="4816018" cy="291203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92ABF15-A932-067F-5ABE-4207AA225C0C}"/>
              </a:ext>
            </a:extLst>
          </p:cNvPr>
          <p:cNvSpPr/>
          <p:nvPr/>
        </p:nvSpPr>
        <p:spPr>
          <a:xfrm>
            <a:off x="893074" y="1967331"/>
            <a:ext cx="4494472" cy="269242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B27A3E4-869A-799E-6360-AFABEA77EEFD}"/>
              </a:ext>
            </a:extLst>
          </p:cNvPr>
          <p:cNvSpPr/>
          <p:nvPr/>
        </p:nvSpPr>
        <p:spPr>
          <a:xfrm>
            <a:off x="5510843" y="1954974"/>
            <a:ext cx="457200" cy="281599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93B7DC0-2E25-3463-C458-73BDC77CB3DC}"/>
              </a:ext>
            </a:extLst>
          </p:cNvPr>
          <p:cNvSpPr/>
          <p:nvPr/>
        </p:nvSpPr>
        <p:spPr>
          <a:xfrm>
            <a:off x="6061736" y="1954974"/>
            <a:ext cx="3724546" cy="281599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B5AF755-690F-D868-D126-9D4B85F562E9}"/>
              </a:ext>
            </a:extLst>
          </p:cNvPr>
          <p:cNvSpPr/>
          <p:nvPr/>
        </p:nvSpPr>
        <p:spPr>
          <a:xfrm>
            <a:off x="1048033" y="2277553"/>
            <a:ext cx="4339513" cy="311187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BA49532-68AF-66BB-F40C-0105AF10C1E2}"/>
              </a:ext>
            </a:extLst>
          </p:cNvPr>
          <p:cNvSpPr/>
          <p:nvPr/>
        </p:nvSpPr>
        <p:spPr>
          <a:xfrm>
            <a:off x="5497157" y="2292346"/>
            <a:ext cx="457200" cy="281599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0E03E62-6949-933B-0139-8A61F2A95266}"/>
              </a:ext>
            </a:extLst>
          </p:cNvPr>
          <p:cNvSpPr/>
          <p:nvPr/>
        </p:nvSpPr>
        <p:spPr>
          <a:xfrm>
            <a:off x="6061736" y="2292346"/>
            <a:ext cx="3724546" cy="281599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2E8131E-82F7-54D0-94DB-FFF1FAA9873C}"/>
              </a:ext>
            </a:extLst>
          </p:cNvPr>
          <p:cNvSpPr/>
          <p:nvPr/>
        </p:nvSpPr>
        <p:spPr>
          <a:xfrm>
            <a:off x="1044172" y="2617364"/>
            <a:ext cx="2185059" cy="269242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4FCF15-72BF-4569-36C0-451726FAB7BE}"/>
              </a:ext>
            </a:extLst>
          </p:cNvPr>
          <p:cNvSpPr/>
          <p:nvPr/>
        </p:nvSpPr>
        <p:spPr>
          <a:xfrm>
            <a:off x="777744" y="1927654"/>
            <a:ext cx="334363" cy="10626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030E258-DF2C-0F45-A4E0-86C76516C418}"/>
              </a:ext>
            </a:extLst>
          </p:cNvPr>
          <p:cNvSpPr/>
          <p:nvPr/>
        </p:nvSpPr>
        <p:spPr>
          <a:xfrm>
            <a:off x="9761839" y="1482810"/>
            <a:ext cx="334363" cy="11345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B7A12A3-5C79-A66C-7D4F-45589CE5F7F6}"/>
              </a:ext>
            </a:extLst>
          </p:cNvPr>
          <p:cNvSpPr txBox="1"/>
          <p:nvPr/>
        </p:nvSpPr>
        <p:spPr>
          <a:xfrm>
            <a:off x="8077200" y="228600"/>
            <a:ext cx="36480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particular payload (52 bytes) is a combination of advertisement data and scan response data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6CB27D6-FC42-2511-2D92-BD2EBFE5DAB7}"/>
              </a:ext>
            </a:extLst>
          </p:cNvPr>
          <p:cNvSpPr txBox="1"/>
          <p:nvPr/>
        </p:nvSpPr>
        <p:spPr>
          <a:xfrm>
            <a:off x="6093994" y="3690690"/>
            <a:ext cx="537009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Break + Question:</a:t>
            </a:r>
          </a:p>
          <a:p>
            <a:endParaRPr lang="en-US" dirty="0"/>
          </a:p>
          <a:p>
            <a:r>
              <a:rPr lang="en-US" dirty="0"/>
              <a:t>What is the Local Name of this device?</a:t>
            </a:r>
            <a:br>
              <a:rPr lang="en-US" dirty="0"/>
            </a:br>
            <a:r>
              <a:rPr lang="en-US" dirty="0"/>
              <a:t>    Type 0x09</a:t>
            </a:r>
          </a:p>
          <a:p>
            <a:r>
              <a:rPr lang="en-US" dirty="0"/>
              <a:t>    Bytes in the Local Name type are ASCII values</a:t>
            </a:r>
          </a:p>
          <a:p>
            <a:endParaRPr lang="en-US" dirty="0"/>
          </a:p>
          <a:p>
            <a:r>
              <a:rPr lang="en-US" b="1" dirty="0"/>
              <a:t>Bonus:</a:t>
            </a:r>
            <a:r>
              <a:rPr lang="en-US" dirty="0"/>
              <a:t> what is this device?</a:t>
            </a:r>
          </a:p>
        </p:txBody>
      </p:sp>
    </p:spTree>
    <p:extLst>
      <p:ext uri="{BB962C8B-B14F-4D97-AF65-F5344CB8AC3E}">
        <p14:creationId xmlns:p14="http://schemas.microsoft.com/office/powerpoint/2010/main" val="1113559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5" grpId="0" animBg="1"/>
      <p:bldP spid="17" grpId="0" animBg="1"/>
      <p:bldP spid="18" grpId="0" animBg="1"/>
      <p:bldP spid="20" grpId="0" animBg="1"/>
      <p:bldP spid="21" grpId="0" animBg="1"/>
      <p:bldP spid="22" grpId="0" animBg="1"/>
      <p:bldP spid="23" grpId="0" animBg="1"/>
      <p:bldP spid="27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3B6017-45DA-AA70-2D41-EB122C066D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212E5-D42D-A334-B141-511F13344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BLE advertisement payload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AD469A-2C46-FA3F-C749-77A3266769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cs typeface="Courier New" panose="02070309020205020404" pitchFamily="49" charset="0"/>
              </a:rPr>
              <a:t>Example payload:</a:t>
            </a:r>
          </a:p>
          <a:p>
            <a:pPr marL="457200" lvl="1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02 01 06 02 0A 13 11 07 BA DC 7C 89 24 45 F2 84</a:t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12 38 85 32 01 00 42 7A 0F FF 4E 03 00 00 00 00</a:t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00 00 00 00 00 00 00 00 0B 09 53 41 42 52 45 2D</a:t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46 37 43 31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6BB2A7-EB8A-6829-FF52-9E3273BDBF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9D860C-66B3-A474-E188-7F204C0F43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074" y="3425429"/>
            <a:ext cx="4944165" cy="283884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1773FE8-48D3-A1E2-8CF6-C91D8200C1D7}"/>
              </a:ext>
            </a:extLst>
          </p:cNvPr>
          <p:cNvSpPr/>
          <p:nvPr/>
        </p:nvSpPr>
        <p:spPr>
          <a:xfrm>
            <a:off x="1112108" y="1624094"/>
            <a:ext cx="457200" cy="291203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55609E0-350B-D743-5A98-F5C09E6F48C3}"/>
              </a:ext>
            </a:extLst>
          </p:cNvPr>
          <p:cNvSpPr/>
          <p:nvPr/>
        </p:nvSpPr>
        <p:spPr>
          <a:xfrm>
            <a:off x="1684637" y="1624094"/>
            <a:ext cx="972065" cy="291203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79D43DE-6EE2-048E-0818-C9080C6A4565}"/>
              </a:ext>
            </a:extLst>
          </p:cNvPr>
          <p:cNvSpPr/>
          <p:nvPr/>
        </p:nvSpPr>
        <p:spPr>
          <a:xfrm>
            <a:off x="2772031" y="1624094"/>
            <a:ext cx="457200" cy="291203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F6BA6EE-EFB1-5F31-1428-06E408F1A250}"/>
              </a:ext>
            </a:extLst>
          </p:cNvPr>
          <p:cNvSpPr/>
          <p:nvPr/>
        </p:nvSpPr>
        <p:spPr>
          <a:xfrm>
            <a:off x="3344560" y="1624094"/>
            <a:ext cx="972065" cy="291203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160C398-BA7E-ACE6-6F90-C99B34C63B95}"/>
              </a:ext>
            </a:extLst>
          </p:cNvPr>
          <p:cNvSpPr/>
          <p:nvPr/>
        </p:nvSpPr>
        <p:spPr>
          <a:xfrm>
            <a:off x="4398004" y="1624094"/>
            <a:ext cx="457200" cy="291203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1B92871-FFE4-3135-15D3-F3F12293C831}"/>
              </a:ext>
            </a:extLst>
          </p:cNvPr>
          <p:cNvSpPr/>
          <p:nvPr/>
        </p:nvSpPr>
        <p:spPr>
          <a:xfrm>
            <a:off x="4970533" y="1624094"/>
            <a:ext cx="4816018" cy="291203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9C54BD8-1654-E89E-B8FD-68F30EA8DE55}"/>
              </a:ext>
            </a:extLst>
          </p:cNvPr>
          <p:cNvSpPr/>
          <p:nvPr/>
        </p:nvSpPr>
        <p:spPr>
          <a:xfrm>
            <a:off x="893074" y="1967331"/>
            <a:ext cx="4494472" cy="269242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903A23E-534F-8746-47EB-7FEFBF328F7E}"/>
              </a:ext>
            </a:extLst>
          </p:cNvPr>
          <p:cNvSpPr/>
          <p:nvPr/>
        </p:nvSpPr>
        <p:spPr>
          <a:xfrm>
            <a:off x="5510843" y="1954974"/>
            <a:ext cx="457200" cy="281599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CC82CD0-1BE5-0679-1F88-B4D2605D02AC}"/>
              </a:ext>
            </a:extLst>
          </p:cNvPr>
          <p:cNvSpPr/>
          <p:nvPr/>
        </p:nvSpPr>
        <p:spPr>
          <a:xfrm>
            <a:off x="6061736" y="1954974"/>
            <a:ext cx="3724546" cy="281599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25207B5-67EF-CAEC-6F21-AC7EAC8D31C5}"/>
              </a:ext>
            </a:extLst>
          </p:cNvPr>
          <p:cNvSpPr/>
          <p:nvPr/>
        </p:nvSpPr>
        <p:spPr>
          <a:xfrm>
            <a:off x="1048033" y="2277553"/>
            <a:ext cx="4339513" cy="311187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4D9E090-B21A-8A31-A28B-2F872D5ACE3A}"/>
              </a:ext>
            </a:extLst>
          </p:cNvPr>
          <p:cNvSpPr/>
          <p:nvPr/>
        </p:nvSpPr>
        <p:spPr>
          <a:xfrm>
            <a:off x="5497157" y="2292346"/>
            <a:ext cx="457200" cy="281599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A3B594C-7FC9-18FE-8716-03E576A8ACE3}"/>
              </a:ext>
            </a:extLst>
          </p:cNvPr>
          <p:cNvSpPr/>
          <p:nvPr/>
        </p:nvSpPr>
        <p:spPr>
          <a:xfrm>
            <a:off x="6061736" y="2292346"/>
            <a:ext cx="3724546" cy="281599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00FCC92-2320-B7C4-40DF-6A431FF2124D}"/>
              </a:ext>
            </a:extLst>
          </p:cNvPr>
          <p:cNvSpPr/>
          <p:nvPr/>
        </p:nvSpPr>
        <p:spPr>
          <a:xfrm>
            <a:off x="1044172" y="2617364"/>
            <a:ext cx="2185059" cy="269242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222F95C-705C-E59D-7EA3-E6291DCCEE43}"/>
              </a:ext>
            </a:extLst>
          </p:cNvPr>
          <p:cNvSpPr/>
          <p:nvPr/>
        </p:nvSpPr>
        <p:spPr>
          <a:xfrm>
            <a:off x="777744" y="1927654"/>
            <a:ext cx="334363" cy="10626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4C20270-8A44-EDCD-A421-96BE265B15F8}"/>
              </a:ext>
            </a:extLst>
          </p:cNvPr>
          <p:cNvSpPr/>
          <p:nvPr/>
        </p:nvSpPr>
        <p:spPr>
          <a:xfrm>
            <a:off x="9761839" y="1482810"/>
            <a:ext cx="334363" cy="11345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0BF1436A-BFFB-2E6A-C04A-336E1EA85E1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0739"/>
          <a:stretch/>
        </p:blipFill>
        <p:spPr>
          <a:xfrm>
            <a:off x="6354763" y="2990335"/>
            <a:ext cx="4584608" cy="3573156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EE67C880-6615-109D-0F9C-BC724CE98A28}"/>
              </a:ext>
            </a:extLst>
          </p:cNvPr>
          <p:cNvSpPr txBox="1"/>
          <p:nvPr/>
        </p:nvSpPr>
        <p:spPr>
          <a:xfrm>
            <a:off x="8077200" y="228600"/>
            <a:ext cx="36480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particular payload (52 bytes) is a combination of advertisement data and scan response data</a:t>
            </a:r>
          </a:p>
        </p:txBody>
      </p:sp>
    </p:spTree>
    <p:extLst>
      <p:ext uri="{BB962C8B-B14F-4D97-AF65-F5344CB8AC3E}">
        <p14:creationId xmlns:p14="http://schemas.microsoft.com/office/powerpoint/2010/main" val="24606861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BCE396-F35A-7FA7-516E-E5D51F151C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this device?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D371FB-3546-8E2A-3433-6481465829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2840455" cy="5029200"/>
          </a:xfrm>
        </p:spPr>
        <p:txBody>
          <a:bodyPr/>
          <a:lstStyle/>
          <a:p>
            <a:r>
              <a:rPr lang="en-US" dirty="0"/>
              <a:t>Bluetooth module for door ID scanner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CBB5B4-C485-618C-9636-865DDEEACC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39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5DE2572-F5CA-65D6-7212-E551CD9638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2426" y="1249881"/>
            <a:ext cx="7219630" cy="4815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2365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Basics of Bluetooth Low Energy (BLE)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48590-1808-4AA5-B592-C13E71EF3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Direct device-to-device communication</a:t>
            </a:r>
          </a:p>
          <a:p>
            <a:pPr lvl="1"/>
            <a:r>
              <a:rPr lang="en-US" dirty="0"/>
              <a:t>Usually: Computer to Thing</a:t>
            </a:r>
          </a:p>
          <a:p>
            <a:pPr lvl="1"/>
            <a:r>
              <a:rPr lang="en-US" dirty="0"/>
              <a:t>Smartphone to device, Laptop to device, etc.</a:t>
            </a:r>
          </a:p>
          <a:p>
            <a:pPr lvl="1"/>
            <a:endParaRPr lang="en-US" dirty="0"/>
          </a:p>
          <a:p>
            <a:r>
              <a:rPr lang="en-US" dirty="0"/>
              <a:t>Focus on making the “Thing” really low energy</a:t>
            </a:r>
          </a:p>
          <a:p>
            <a:pPr lvl="1"/>
            <a:r>
              <a:rPr lang="en-US" dirty="0"/>
              <a:t>Push energy-intensive requirements onto “Computer”</a:t>
            </a:r>
          </a:p>
          <a:p>
            <a:pPr lvl="1"/>
            <a:endParaRPr lang="en-US" dirty="0"/>
          </a:p>
          <a:p>
            <a:r>
              <a:rPr lang="en-US" dirty="0"/>
              <a:t>Devices (Computer or Thing) are servers with accessible fields</a:t>
            </a:r>
          </a:p>
          <a:p>
            <a:pPr lvl="1"/>
            <a:r>
              <a:rPr lang="en-US" dirty="0"/>
              <a:t>Not the traditional send-explicit-packets interface you might be expecting</a:t>
            </a:r>
          </a:p>
          <a:p>
            <a:pPr lvl="1"/>
            <a:r>
              <a:rPr lang="en-US" dirty="0"/>
              <a:t>Lower layers are still exchanging packets to make it work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</a:t>
            </a:fld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B04A235-47D6-9BF8-90BD-42D74A5E236D}"/>
              </a:ext>
            </a:extLst>
          </p:cNvPr>
          <p:cNvSpPr/>
          <p:nvPr/>
        </p:nvSpPr>
        <p:spPr>
          <a:xfrm>
            <a:off x="8828202" y="1435811"/>
            <a:ext cx="386499" cy="38649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6639531-513B-0BC7-C0B3-1C8CD57967AB}"/>
              </a:ext>
            </a:extLst>
          </p:cNvPr>
          <p:cNvSpPr/>
          <p:nvPr/>
        </p:nvSpPr>
        <p:spPr>
          <a:xfrm>
            <a:off x="10281501" y="1629060"/>
            <a:ext cx="386499" cy="386499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4A3E0EC-D1D0-27AE-0926-3CC9FD9CA882}"/>
              </a:ext>
            </a:extLst>
          </p:cNvPr>
          <p:cNvCxnSpPr>
            <a:stCxn id="5" idx="6"/>
            <a:endCxn id="6" idx="2"/>
          </p:cNvCxnSpPr>
          <p:nvPr/>
        </p:nvCxnSpPr>
        <p:spPr>
          <a:xfrm>
            <a:off x="9214701" y="1629061"/>
            <a:ext cx="1066800" cy="193249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774910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F3286C-A86F-107C-71AC-82561295A6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97391B6-C165-F0CD-EB33-E5A6D4C3A1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DAEE33E-AF6B-E81E-A427-31EA107E822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BLE Layers</a:t>
            </a:r>
          </a:p>
          <a:p>
            <a:pPr lvl="1"/>
            <a:r>
              <a:rPr lang="en-US" dirty="0"/>
              <a:t>Physical Layer</a:t>
            </a:r>
          </a:p>
          <a:p>
            <a:pPr lvl="1"/>
            <a:r>
              <a:rPr lang="en-US" dirty="0"/>
              <a:t>Link Layer</a:t>
            </a:r>
          </a:p>
          <a:p>
            <a:pPr lvl="1"/>
            <a:endParaRPr lang="en-US" dirty="0"/>
          </a:p>
          <a:p>
            <a:r>
              <a:rPr lang="en-US" b="1" dirty="0"/>
              <a:t>BLE roles</a:t>
            </a:r>
          </a:p>
          <a:p>
            <a:pPr lvl="1"/>
            <a:r>
              <a:rPr lang="en-US" dirty="0"/>
              <a:t>Advertising</a:t>
            </a:r>
          </a:p>
          <a:p>
            <a:pPr lvl="1"/>
            <a:r>
              <a:rPr lang="en-US" b="1" dirty="0"/>
              <a:t>Scanning</a:t>
            </a:r>
          </a:p>
          <a:p>
            <a:pPr lvl="2"/>
            <a:r>
              <a:rPr lang="en-US" dirty="0"/>
              <a:t>Scan Responses</a:t>
            </a:r>
          </a:p>
          <a:p>
            <a:pPr lvl="1"/>
            <a:endParaRPr lang="en-US" b="1" dirty="0"/>
          </a:p>
          <a:p>
            <a:r>
              <a:rPr lang="en-US" dirty="0"/>
              <a:t>Communicating with advertisements</a:t>
            </a:r>
          </a:p>
          <a:p>
            <a:pPr lvl="1"/>
            <a:r>
              <a:rPr lang="en-US" dirty="0"/>
              <a:t>Advertisement Use Cases</a:t>
            </a:r>
          </a:p>
          <a:p>
            <a:pPr lvl="1"/>
            <a:r>
              <a:rPr lang="en-US" dirty="0"/>
              <a:t>Energy Use</a:t>
            </a:r>
          </a:p>
          <a:p>
            <a:pPr lvl="1"/>
            <a:r>
              <a:rPr lang="en-US" dirty="0"/>
              <a:t>Packet Collisions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1F0B9095-03B3-7572-0FA4-3C33B516F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130154170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FE16F-6539-48D7-8654-4F0D3638E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Scanning Pattern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C1618A-0717-458B-AD9C-2E9AEB6E11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2901626"/>
            <a:ext cx="10972800" cy="3270574"/>
          </a:xfrm>
        </p:spPr>
        <p:txBody>
          <a:bodyPr/>
          <a:lstStyle/>
          <a:p>
            <a:r>
              <a:rPr lang="en-US" dirty="0"/>
              <a:t>Iterate through channels, listening for advertisements</a:t>
            </a:r>
          </a:p>
          <a:p>
            <a:pPr lvl="1"/>
            <a:r>
              <a:rPr lang="en-US" dirty="0" err="1"/>
              <a:t>T</a:t>
            </a:r>
            <a:r>
              <a:rPr lang="en-US" baseline="-25000" dirty="0" err="1"/>
              <a:t>scan_interval</a:t>
            </a:r>
            <a:r>
              <a:rPr lang="en-US" dirty="0"/>
              <a:t> controls rate at which channels are changes</a:t>
            </a:r>
          </a:p>
          <a:p>
            <a:pPr lvl="1"/>
            <a:r>
              <a:rPr lang="en-US" dirty="0" err="1"/>
              <a:t>T</a:t>
            </a:r>
            <a:r>
              <a:rPr lang="en-US" baseline="-25000" dirty="0" err="1"/>
              <a:t>scan_window</a:t>
            </a:r>
            <a:r>
              <a:rPr lang="en-US" dirty="0"/>
              <a:t> controls duty cycle of listening</a:t>
            </a:r>
          </a:p>
          <a:p>
            <a:endParaRPr lang="en-US" dirty="0"/>
          </a:p>
          <a:p>
            <a:r>
              <a:rPr lang="en-US" b="1" dirty="0"/>
              <a:t>Why listen at a low duty cycle?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80D94C-039D-44D1-8B53-9A1576B88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57B848E-742C-4498-9E33-D233118C56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595" y="1143000"/>
            <a:ext cx="10972800" cy="1530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5338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FE16F-6539-48D7-8654-4F0D3638E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Scanning Pattern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C1618A-0717-458B-AD9C-2E9AEB6E11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2901626"/>
            <a:ext cx="10972800" cy="3270574"/>
          </a:xfrm>
        </p:spPr>
        <p:txBody>
          <a:bodyPr/>
          <a:lstStyle/>
          <a:p>
            <a:r>
              <a:rPr lang="en-US" dirty="0"/>
              <a:t>Iterate through channels, listening for advertisements</a:t>
            </a:r>
          </a:p>
          <a:p>
            <a:pPr lvl="1"/>
            <a:r>
              <a:rPr lang="en-US" dirty="0" err="1"/>
              <a:t>T</a:t>
            </a:r>
            <a:r>
              <a:rPr lang="en-US" baseline="-25000" dirty="0" err="1"/>
              <a:t>scan_interval</a:t>
            </a:r>
            <a:r>
              <a:rPr lang="en-US" dirty="0"/>
              <a:t> controls rate at which channels are changes</a:t>
            </a:r>
          </a:p>
          <a:p>
            <a:pPr lvl="1"/>
            <a:r>
              <a:rPr lang="en-US" dirty="0" err="1"/>
              <a:t>T</a:t>
            </a:r>
            <a:r>
              <a:rPr lang="en-US" baseline="-25000" dirty="0" err="1"/>
              <a:t>scan_window</a:t>
            </a:r>
            <a:r>
              <a:rPr lang="en-US" dirty="0"/>
              <a:t> controls duty cycle of listening</a:t>
            </a:r>
          </a:p>
          <a:p>
            <a:endParaRPr lang="en-US" dirty="0"/>
          </a:p>
          <a:p>
            <a:r>
              <a:rPr lang="en-US" b="1" dirty="0"/>
              <a:t>Why listen at a low duty cycle?	Save energy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80D94C-039D-44D1-8B53-9A1576B88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57B848E-742C-4498-9E33-D233118C56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595" y="1143000"/>
            <a:ext cx="10972800" cy="1530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12952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FE16F-6539-48D7-8654-4F0D3638E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warning about scanning expectations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C1618A-0717-458B-AD9C-2E9AEB6E11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Scanners will NOT receive 100% of packets sent</a:t>
            </a:r>
          </a:p>
          <a:p>
            <a:pPr lvl="1"/>
            <a:r>
              <a:rPr lang="en-US" dirty="0"/>
              <a:t>Even ignoring range issues</a:t>
            </a:r>
          </a:p>
          <a:p>
            <a:pPr lvl="1"/>
            <a:endParaRPr lang="en-US" dirty="0"/>
          </a:p>
          <a:p>
            <a:r>
              <a:rPr lang="en-US" dirty="0"/>
              <a:t>Packets are lost due to (in roughly descending order):</a:t>
            </a:r>
          </a:p>
          <a:p>
            <a:pPr lvl="1"/>
            <a:r>
              <a:rPr lang="en-US" dirty="0"/>
              <a:t>Duty cycle</a:t>
            </a:r>
          </a:p>
          <a:p>
            <a:pPr lvl="1"/>
            <a:r>
              <a:rPr lang="en-US" dirty="0"/>
              <a:t>Sharing 2.4 GHz antenna with </a:t>
            </a:r>
            <a:r>
              <a:rPr lang="en-US" dirty="0" err="1"/>
              <a:t>WiFi</a:t>
            </a:r>
            <a:endParaRPr lang="en-US" dirty="0"/>
          </a:p>
          <a:p>
            <a:pPr lvl="1"/>
            <a:r>
              <a:rPr lang="en-US" dirty="0"/>
              <a:t>Retune period after each scanning interval</a:t>
            </a:r>
          </a:p>
          <a:p>
            <a:pPr lvl="1"/>
            <a:r>
              <a:rPr lang="en-US" dirty="0"/>
              <a:t>Dropped packets in the receive software</a:t>
            </a:r>
          </a:p>
          <a:p>
            <a:pPr lvl="1"/>
            <a:r>
              <a:rPr lang="en-US" dirty="0"/>
              <a:t>Packet collisions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80D94C-039D-44D1-8B53-9A1576B88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53905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1A6E9-0605-4447-BB69-A15902E24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Putting it all together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DE8B15-41C3-4E1C-BC40-91ADFD04C1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Advertisements are received when the channel of the scan window and the channel of the advertisement overlap in time (and space)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8B4A37-F888-4A3F-9CFE-26F4685A5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DA579C-0F8B-4FA1-8072-4FC8ECE9AA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918" y="2638993"/>
            <a:ext cx="10971462" cy="3076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80638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DE9CD8-5A10-7418-7022-0FCE9177F9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6835CE0-2EE5-05E2-1A91-EA4E732B8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D6A1D75-5EDF-37C9-39C2-C3EB30DD22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BLE Layers</a:t>
            </a:r>
          </a:p>
          <a:p>
            <a:pPr lvl="1"/>
            <a:r>
              <a:rPr lang="en-US" dirty="0"/>
              <a:t>Physical Layer</a:t>
            </a:r>
          </a:p>
          <a:p>
            <a:pPr lvl="1"/>
            <a:r>
              <a:rPr lang="en-US" dirty="0"/>
              <a:t>Link Layer</a:t>
            </a:r>
          </a:p>
          <a:p>
            <a:pPr lvl="1"/>
            <a:endParaRPr lang="en-US" dirty="0"/>
          </a:p>
          <a:p>
            <a:r>
              <a:rPr lang="en-US" b="1" dirty="0"/>
              <a:t>BLE roles</a:t>
            </a:r>
          </a:p>
          <a:p>
            <a:pPr lvl="1"/>
            <a:r>
              <a:rPr lang="en-US" dirty="0"/>
              <a:t>Advertising</a:t>
            </a:r>
          </a:p>
          <a:p>
            <a:pPr lvl="1"/>
            <a:r>
              <a:rPr lang="en-US" dirty="0"/>
              <a:t>Scanning</a:t>
            </a:r>
          </a:p>
          <a:p>
            <a:pPr lvl="2"/>
            <a:r>
              <a:rPr lang="en-US" b="1" dirty="0"/>
              <a:t>Scan Responses</a:t>
            </a:r>
          </a:p>
          <a:p>
            <a:pPr lvl="1"/>
            <a:endParaRPr lang="en-US" b="1" dirty="0"/>
          </a:p>
          <a:p>
            <a:r>
              <a:rPr lang="en-US" dirty="0"/>
              <a:t>Communicating with advertisements</a:t>
            </a:r>
          </a:p>
          <a:p>
            <a:pPr lvl="1"/>
            <a:r>
              <a:rPr lang="en-US" dirty="0"/>
              <a:t>Advertisement Use Cases</a:t>
            </a:r>
          </a:p>
          <a:p>
            <a:pPr lvl="1"/>
            <a:r>
              <a:rPr lang="en-US" dirty="0"/>
              <a:t>Energy Use</a:t>
            </a:r>
          </a:p>
          <a:p>
            <a:pPr lvl="1"/>
            <a:r>
              <a:rPr lang="en-US" dirty="0"/>
              <a:t>Packet Collisions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C58B52E5-EE90-916B-54F9-F42FD7C6A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261957657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FE16F-6539-48D7-8654-4F0D3638E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Scan requests/responses seem intriguing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C1618A-0717-458B-AD9C-2E9AEB6E11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Why not send most data in scan responses instead of advertisements?</a:t>
            </a:r>
          </a:p>
          <a:p>
            <a:pPr lvl="1"/>
            <a:r>
              <a:rPr lang="en-US" dirty="0"/>
              <a:t>Theoretically could reduce energy costs</a:t>
            </a:r>
          </a:p>
          <a:p>
            <a:pPr lvl="1"/>
            <a:endParaRPr lang="en-US" dirty="0"/>
          </a:p>
          <a:p>
            <a:r>
              <a:rPr lang="en-US" dirty="0"/>
              <a:t>Scan we use scan requests as a form of acknowledgement?</a:t>
            </a:r>
          </a:p>
          <a:p>
            <a:pPr lvl="1"/>
            <a:r>
              <a:rPr lang="en-US" dirty="0"/>
              <a:t>Could relieve need for redundant transmissions</a:t>
            </a:r>
          </a:p>
          <a:p>
            <a:pPr lvl="1"/>
            <a:endParaRPr lang="en-US" dirty="0"/>
          </a:p>
          <a:p>
            <a:r>
              <a:rPr lang="en-US" dirty="0"/>
              <a:t>Problem: scan requests/responses don’t work all that well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80D94C-039D-44D1-8B53-9A1576B88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88893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FE16F-6539-48D7-8654-4F0D3638E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Scan Requests and Responses are broken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C1618A-0717-458B-AD9C-2E9AEB6E11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Goal: provide a little extra advertisement data on demand</a:t>
            </a:r>
          </a:p>
          <a:p>
            <a:endParaRPr lang="en-US" dirty="0"/>
          </a:p>
          <a:p>
            <a:r>
              <a:rPr lang="en-US" dirty="0"/>
              <a:t>Problem: exponential </a:t>
            </a:r>
            <a:r>
              <a:rPr lang="en-US" dirty="0" err="1"/>
              <a:t>backoff</a:t>
            </a:r>
            <a:r>
              <a:rPr lang="en-US" dirty="0"/>
              <a:t> for lost messages</a:t>
            </a:r>
          </a:p>
          <a:p>
            <a:pPr lvl="1"/>
            <a:r>
              <a:rPr lang="en-US" dirty="0"/>
              <a:t>Scanners backoff if there is a request without a response</a:t>
            </a:r>
          </a:p>
          <a:p>
            <a:pPr lvl="2"/>
            <a:r>
              <a:rPr lang="en-US" dirty="0"/>
              <a:t>Assumption: collision with another scanner</a:t>
            </a: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But collisions also occur with other devices advertising</a:t>
            </a:r>
          </a:p>
          <a:p>
            <a:pPr lvl="2"/>
            <a:r>
              <a:rPr lang="en-US" dirty="0"/>
              <a:t>Which </a:t>
            </a:r>
            <a:r>
              <a:rPr lang="en-US" i="1" dirty="0"/>
              <a:t>shouldn’t</a:t>
            </a:r>
            <a:r>
              <a:rPr lang="en-US" dirty="0"/>
              <a:t> require backoff</a:t>
            </a: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Result: scan requests occur less frequently than expected/desired</a:t>
            </a:r>
          </a:p>
          <a:p>
            <a:pPr lvl="2"/>
            <a:r>
              <a:rPr lang="en-US" dirty="0"/>
              <a:t>Instead, just send additional data in additional advertisements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sz="20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Kravets</a:t>
            </a:r>
            <a:r>
              <a:rPr lang="en-US" sz="2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Robin, Albert F. Harris III, and Roy Want. "Beacon trains: blazing a trail through dense BLE environments." </a:t>
            </a:r>
            <a:r>
              <a:rPr lang="en-US" sz="20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Proceedings of the Eleventh ACM Workshop on Challenged Networks</a:t>
            </a:r>
            <a:r>
              <a:rPr lang="en-US" sz="2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2016.</a:t>
            </a: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80D94C-039D-44D1-8B53-9A1576B88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7430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D13466-346B-997A-09CD-E07C9E0ADB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DCDD7CE-FD53-EF52-8142-6269C179C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9761DDD-9C29-DA4D-3D6D-A4DFF6B0928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BLE Layers</a:t>
            </a:r>
          </a:p>
          <a:p>
            <a:pPr lvl="1"/>
            <a:r>
              <a:rPr lang="en-US" dirty="0"/>
              <a:t>Physical Layer</a:t>
            </a:r>
          </a:p>
          <a:p>
            <a:pPr lvl="1"/>
            <a:r>
              <a:rPr lang="en-US" dirty="0"/>
              <a:t>Link Layer</a:t>
            </a:r>
          </a:p>
          <a:p>
            <a:pPr lvl="1"/>
            <a:endParaRPr lang="en-US" dirty="0"/>
          </a:p>
          <a:p>
            <a:r>
              <a:rPr lang="en-US" dirty="0"/>
              <a:t>BLE roles</a:t>
            </a:r>
          </a:p>
          <a:p>
            <a:pPr lvl="1"/>
            <a:r>
              <a:rPr lang="en-US" dirty="0"/>
              <a:t>Advertising</a:t>
            </a:r>
          </a:p>
          <a:p>
            <a:pPr lvl="1"/>
            <a:r>
              <a:rPr lang="en-US" dirty="0"/>
              <a:t>Scanning</a:t>
            </a:r>
          </a:p>
          <a:p>
            <a:pPr lvl="2"/>
            <a:r>
              <a:rPr lang="en-US" dirty="0"/>
              <a:t>Scan Responses</a:t>
            </a:r>
          </a:p>
          <a:p>
            <a:pPr lvl="1"/>
            <a:endParaRPr lang="en-US" b="1" dirty="0"/>
          </a:p>
          <a:p>
            <a:r>
              <a:rPr lang="en-US" b="1" dirty="0"/>
              <a:t>Communicating with advertisements</a:t>
            </a:r>
          </a:p>
          <a:p>
            <a:pPr lvl="1"/>
            <a:r>
              <a:rPr lang="en-US" b="1" dirty="0"/>
              <a:t>Advertisement Use Cases</a:t>
            </a:r>
          </a:p>
          <a:p>
            <a:pPr lvl="1"/>
            <a:r>
              <a:rPr lang="en-US" dirty="0"/>
              <a:t>Energy Use</a:t>
            </a:r>
          </a:p>
          <a:p>
            <a:pPr lvl="1"/>
            <a:r>
              <a:rPr lang="en-US" dirty="0"/>
              <a:t>Packet Collisions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B8AC17BC-B514-F825-7051-9711327970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316885589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31D92-DB1C-4147-8B19-40F7D8152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Advertisements are sufficient for some applications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E7694B-B63C-8540-8BD4-87334E6797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7327800" cy="5029200"/>
          </a:xfrm>
          <a:noFill/>
        </p:spPr>
        <p:txBody>
          <a:bodyPr/>
          <a:lstStyle/>
          <a:p>
            <a:pPr marL="152396" indent="0">
              <a:buNone/>
            </a:pPr>
            <a:r>
              <a:rPr lang="en-US" dirty="0"/>
              <a:t>BLE advertisements are uncoordinated, broadcast messages designed for discovery.</a:t>
            </a:r>
          </a:p>
          <a:p>
            <a:endParaRPr lang="en-US" dirty="0"/>
          </a:p>
          <a:p>
            <a:endParaRPr lang="en-US" dirty="0"/>
          </a:p>
          <a:p>
            <a:pPr marL="152397" indent="0">
              <a:buNone/>
            </a:pPr>
            <a:r>
              <a:rPr lang="en-US" dirty="0"/>
              <a:t>Devices are being deployed using advertisements.</a:t>
            </a:r>
          </a:p>
          <a:p>
            <a:pPr marL="1253046" lvl="1" indent="-457200">
              <a:buFont typeface="+mj-lt"/>
              <a:buAutoNum type="arabicPeriod"/>
            </a:pPr>
            <a:r>
              <a:rPr lang="en-US" sz="2400" dirty="0"/>
              <a:t>Beacons – iBeacon</a:t>
            </a:r>
          </a:p>
          <a:p>
            <a:pPr marL="1253046" lvl="1" indent="-457200">
              <a:buFont typeface="+mj-lt"/>
              <a:buAutoNum type="arabicPeriod"/>
            </a:pPr>
            <a:r>
              <a:rPr lang="en-US" sz="2400" dirty="0"/>
              <a:t>Tracking – Tile</a:t>
            </a:r>
          </a:p>
          <a:p>
            <a:pPr marL="1253046" lvl="1" indent="-457200">
              <a:buFont typeface="+mj-lt"/>
              <a:buAutoNum type="arabicPeriod"/>
            </a:pPr>
            <a:r>
              <a:rPr lang="en-US" sz="2400" dirty="0"/>
              <a:t>Local communication – Apple Continuity</a:t>
            </a:r>
          </a:p>
          <a:p>
            <a:pPr marL="1253046" lvl="1" indent="-457200">
              <a:buFont typeface="+mj-lt"/>
              <a:buAutoNum type="arabicPeriod"/>
            </a:pPr>
            <a:r>
              <a:rPr lang="en-US" sz="2400" dirty="0"/>
              <a:t>Sensor deployments </a:t>
            </a:r>
            <a:r>
              <a:rPr lang="en-US" dirty="0"/>
              <a:t>– </a:t>
            </a:r>
            <a:r>
              <a:rPr lang="en-US" dirty="0" err="1"/>
              <a:t>PowerBlade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FD9819-5C99-5C4F-A75A-09DEAE30C8B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47600" y="-167833"/>
            <a:ext cx="2286000" cy="2286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D289773-F90A-494D-941B-AC267360B12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68209" y="1934881"/>
            <a:ext cx="2070580" cy="24494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EEEB2E4-5AA8-9942-9CD0-2EBD0D5BCC24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61501" y="4648401"/>
            <a:ext cx="3666308" cy="20008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63A0143-B4BB-5D46-9093-379ECE69F92B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238789" y="2696080"/>
            <a:ext cx="1554481" cy="18288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B16B828-117E-0840-BA49-6E3D590B9505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822124" y="1754709"/>
            <a:ext cx="1203960" cy="170438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020953-4FA1-404E-B4BB-30EEC1FE9C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49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1051266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25">
            <a:extLst>
              <a:ext uri="{FF2B5EF4-FFF2-40B4-BE49-F238E27FC236}">
                <a16:creationId xmlns:a16="http://schemas.microsoft.com/office/drawing/2014/main" id="{1A8650EA-28BC-1C4F-992F-18350E4F8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240" dirty="0"/>
              <a:t>Bluetooth Classic and BLE co-exist &amp; have different use cases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43397F-9AD6-2D4E-9B26-8F84F47AA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1BBBE-C700-C147-87D6-E0769AB4D7F4}" type="slidenum">
              <a:rPr lang="en-US" smtClean="0"/>
              <a:t>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2227D3-536A-5840-89A1-FB4221F2290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9666" y="3729709"/>
            <a:ext cx="1291591" cy="12915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FF14D39-6404-0B46-B180-F225CE0BDC82}"/>
              </a:ext>
            </a:extLst>
          </p:cNvPr>
          <p:cNvSpPr txBox="1"/>
          <p:nvPr/>
        </p:nvSpPr>
        <p:spPr>
          <a:xfrm>
            <a:off x="2476059" y="5854260"/>
            <a:ext cx="1112484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60" dirty="0"/>
              <a:t>Car BT Audio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E38EA8F-781D-854A-A7CD-E12224B835D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54788" y="4433882"/>
            <a:ext cx="2091691" cy="117483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D81100C-E715-6C48-99EF-756DB31A0AA7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90009" y="3729709"/>
            <a:ext cx="1330281" cy="120329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03E35E4-05DC-3E46-9367-B878FB9D6F3F}"/>
              </a:ext>
            </a:extLst>
          </p:cNvPr>
          <p:cNvSpPr/>
          <p:nvPr/>
        </p:nvSpPr>
        <p:spPr>
          <a:xfrm>
            <a:off x="6096000" y="1535294"/>
            <a:ext cx="4914900" cy="22529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160" b="1" dirty="0"/>
              <a:t>Bluetooth Low Energy (introduced in 2010)</a:t>
            </a:r>
          </a:p>
          <a:p>
            <a:endParaRPr lang="en-US" sz="1260" b="1" dirty="0"/>
          </a:p>
          <a:p>
            <a:pPr marL="257170" indent="-257170">
              <a:buFont typeface="Arial" panose="020B0604020202020204" pitchFamily="34" charset="0"/>
              <a:buChar char="•"/>
            </a:pPr>
            <a:r>
              <a:rPr lang="en-US" dirty="0"/>
              <a:t>Small amounts of data transfer</a:t>
            </a:r>
          </a:p>
          <a:p>
            <a:pPr marL="257170" indent="-257170">
              <a:buFont typeface="Arial" panose="020B0604020202020204" pitchFamily="34" charset="0"/>
              <a:buChar char="•"/>
            </a:pPr>
            <a:r>
              <a:rPr lang="en-US" dirty="0"/>
              <a:t>Low power requirements</a:t>
            </a:r>
          </a:p>
          <a:p>
            <a:pPr marL="668639" lvl="1" indent="-257170">
              <a:buFont typeface="Arial" panose="020B0604020202020204" pitchFamily="34" charset="0"/>
              <a:buChar char="•"/>
            </a:pPr>
            <a:r>
              <a:rPr lang="en-US" dirty="0"/>
              <a:t>“months or years” on small batteries </a:t>
            </a:r>
          </a:p>
          <a:p>
            <a:pPr marL="257170" indent="-257170">
              <a:buFont typeface="Arial" panose="020B0604020202020204" pitchFamily="34" charset="0"/>
              <a:buChar char="•"/>
            </a:pPr>
            <a:r>
              <a:rPr lang="en-US" dirty="0"/>
              <a:t>Ideal for IoT devices</a:t>
            </a:r>
          </a:p>
          <a:p>
            <a:pPr marL="257170" indent="-257170">
              <a:buFont typeface="Arial" panose="020B0604020202020204" pitchFamily="34" charset="0"/>
              <a:buChar char="•"/>
            </a:pPr>
            <a:endParaRPr lang="en-US" sz="1260" b="1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D501FD2-F75B-BF45-A4FB-5154732E4715}"/>
              </a:ext>
            </a:extLst>
          </p:cNvPr>
          <p:cNvSpPr/>
          <p:nvPr/>
        </p:nvSpPr>
        <p:spPr>
          <a:xfrm>
            <a:off x="607595" y="1535294"/>
            <a:ext cx="4554955" cy="17820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160" b="1" dirty="0"/>
              <a:t>Bluetooth Classic</a:t>
            </a:r>
            <a:br>
              <a:rPr lang="en-US" sz="2160" b="1" dirty="0"/>
            </a:br>
            <a:r>
              <a:rPr lang="en-US" sz="2160" b="1" dirty="0"/>
              <a:t>(around since 1999)</a:t>
            </a:r>
          </a:p>
          <a:p>
            <a:endParaRPr lang="en-US" sz="1260" b="1" dirty="0"/>
          </a:p>
          <a:p>
            <a:pPr marL="257170" indent="-257170">
              <a:buFont typeface="Arial" panose="020B0604020202020204" pitchFamily="34" charset="0"/>
              <a:buChar char="•"/>
            </a:pPr>
            <a:r>
              <a:rPr lang="en-US" dirty="0"/>
              <a:t>Continuous data communication</a:t>
            </a:r>
          </a:p>
          <a:p>
            <a:pPr marL="257170" indent="-257170">
              <a:buFont typeface="Arial" panose="020B0604020202020204" pitchFamily="34" charset="0"/>
              <a:buChar char="•"/>
            </a:pPr>
            <a:r>
              <a:rPr lang="en-US" dirty="0"/>
              <a:t>Can afford higher battery power requirements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41EE888-E094-FA46-BE0D-A440F4B6ABD1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4638" y="3958449"/>
            <a:ext cx="1667551" cy="166755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93AEAFD-BF21-CF4A-B087-D5F711111B52}"/>
              </a:ext>
            </a:extLst>
          </p:cNvPr>
          <p:cNvSpPr txBox="1"/>
          <p:nvPr/>
        </p:nvSpPr>
        <p:spPr>
          <a:xfrm>
            <a:off x="649282" y="5021299"/>
            <a:ext cx="1067921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60" dirty="0"/>
              <a:t>Headphones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AA328A-D113-0A47-A1FC-EF0C59DD8167}"/>
              </a:ext>
            </a:extLst>
          </p:cNvPr>
          <p:cNvSpPr txBox="1"/>
          <p:nvPr/>
        </p:nvSpPr>
        <p:spPr>
          <a:xfrm>
            <a:off x="4375439" y="4932999"/>
            <a:ext cx="1159420" cy="480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60" dirty="0"/>
              <a:t>Mobile Photo </a:t>
            </a:r>
          </a:p>
          <a:p>
            <a:pPr algn="ctr"/>
            <a:r>
              <a:rPr lang="en-US" sz="1260" dirty="0"/>
              <a:t>Printers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8EA56D9-D3C8-A14B-B224-037719B0D43A}"/>
              </a:ext>
            </a:extLst>
          </p:cNvPr>
          <p:cNvSpPr txBox="1"/>
          <p:nvPr/>
        </p:nvSpPr>
        <p:spPr>
          <a:xfrm>
            <a:off x="6075998" y="5477574"/>
            <a:ext cx="1319977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60" dirty="0"/>
              <a:t>Fitness Trackers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26E8A15-F751-8648-B7B5-DF4E3580E37C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25777" y="4072027"/>
            <a:ext cx="1203889" cy="120388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B50F7F6-C884-7D43-BA16-BEA146769074}"/>
              </a:ext>
            </a:extLst>
          </p:cNvPr>
          <p:cNvSpPr txBox="1"/>
          <p:nvPr/>
        </p:nvSpPr>
        <p:spPr>
          <a:xfrm>
            <a:off x="7648132" y="5356781"/>
            <a:ext cx="1484445" cy="480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60" dirty="0"/>
              <a:t>Tracking Devices</a:t>
            </a:r>
            <a:br>
              <a:rPr lang="en-US" sz="1260" dirty="0"/>
            </a:br>
            <a:r>
              <a:rPr lang="en-US" sz="1260" dirty="0"/>
              <a:t>(</a:t>
            </a:r>
            <a:r>
              <a:rPr lang="en-US" sz="1260" dirty="0" err="1"/>
              <a:t>eg</a:t>
            </a:r>
            <a:r>
              <a:rPr lang="en-US" sz="1260" dirty="0"/>
              <a:t>: Apple </a:t>
            </a:r>
            <a:r>
              <a:rPr lang="en-US" sz="1260" dirty="0" err="1"/>
              <a:t>AirTag</a:t>
            </a:r>
            <a:r>
              <a:rPr lang="en-US" sz="1260" dirty="0"/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F286635-7BA2-5C40-9589-E32BE66BF076}"/>
              </a:ext>
            </a:extLst>
          </p:cNvPr>
          <p:cNvSpPr txBox="1"/>
          <p:nvPr/>
        </p:nvSpPr>
        <p:spPr>
          <a:xfrm>
            <a:off x="9781078" y="5350209"/>
            <a:ext cx="1055417" cy="480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60" dirty="0"/>
              <a:t>Switches </a:t>
            </a:r>
          </a:p>
          <a:p>
            <a:pPr algn="ctr"/>
            <a:r>
              <a:rPr lang="en-US" sz="1260" dirty="0"/>
              <a:t>and Sensors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F24943F6-E19C-E549-A7A2-4FF83DBE70A6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77307" y="4058942"/>
            <a:ext cx="1352260" cy="135226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F5D2F8F-A55E-D542-9A2D-C8C3D77C5C13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87841" y="3614394"/>
            <a:ext cx="1154431" cy="1154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99516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FE16F-6539-48D7-8654-4F0D3638E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Beacons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C1618A-0717-458B-AD9C-2E9AEB6E11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Advertising with advertisements!</a:t>
            </a:r>
          </a:p>
          <a:p>
            <a:endParaRPr lang="en-US" dirty="0"/>
          </a:p>
          <a:p>
            <a:r>
              <a:rPr lang="en-US" dirty="0"/>
              <a:t>Web of Things</a:t>
            </a:r>
          </a:p>
          <a:p>
            <a:pPr lvl="1"/>
            <a:r>
              <a:rPr lang="en-US" dirty="0"/>
              <a:t>Real-world tags that broadcast virtual-world identifiers</a:t>
            </a:r>
          </a:p>
          <a:p>
            <a:pPr lvl="1"/>
            <a:endParaRPr lang="en-US" dirty="0"/>
          </a:p>
          <a:p>
            <a:r>
              <a:rPr lang="en-US" dirty="0"/>
              <a:t>iBeacon and Eddystone</a:t>
            </a:r>
          </a:p>
          <a:p>
            <a:pPr lvl="1"/>
            <a:r>
              <a:rPr lang="en-US" dirty="0"/>
              <a:t>Formats for sending URLs and device identifiers</a:t>
            </a:r>
          </a:p>
          <a:p>
            <a:pPr lvl="1"/>
            <a:r>
              <a:rPr lang="en-US" dirty="0"/>
              <a:t>Use existing BLE fields (Service Data and Manufacturer-Specific Data)</a:t>
            </a:r>
          </a:p>
          <a:p>
            <a:pPr lvl="1"/>
            <a:endParaRPr lang="en-US" dirty="0"/>
          </a:p>
          <a:p>
            <a:r>
              <a:rPr lang="en-US" dirty="0"/>
              <a:t>Faded in popularity significantly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80D94C-039D-44D1-8B53-9A1576B88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1433E5-714E-4479-BC67-F93A1CE5D79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890759" y="1276354"/>
            <a:ext cx="1554481" cy="1828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6F25584-30DB-4096-A5C7-8658257D993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74094" y="334983"/>
            <a:ext cx="1203960" cy="1704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34812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FE16F-6539-48D7-8654-4F0D3638E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Tracking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C1618A-0717-458B-AD9C-2E9AEB6E11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Find devices nearby</a:t>
            </a:r>
          </a:p>
          <a:p>
            <a:pPr lvl="1"/>
            <a:r>
              <a:rPr lang="en-US" dirty="0"/>
              <a:t>Get a sense of distance to the device</a:t>
            </a:r>
          </a:p>
          <a:p>
            <a:pPr lvl="1"/>
            <a:endParaRPr lang="en-US" dirty="0"/>
          </a:p>
          <a:p>
            <a:r>
              <a:rPr lang="en-US" dirty="0"/>
              <a:t>Find my X</a:t>
            </a:r>
          </a:p>
          <a:p>
            <a:pPr lvl="1"/>
            <a:r>
              <a:rPr lang="en-US" dirty="0"/>
              <a:t>Tile: find my keys</a:t>
            </a:r>
          </a:p>
          <a:p>
            <a:pPr lvl="1"/>
            <a:r>
              <a:rPr lang="en-US" dirty="0"/>
              <a:t>Apple: find my device (before UWB radios)</a:t>
            </a:r>
          </a:p>
          <a:p>
            <a:pPr lvl="1"/>
            <a:endParaRPr lang="en-US" dirty="0"/>
          </a:p>
          <a:p>
            <a:r>
              <a:rPr lang="en-US" dirty="0"/>
              <a:t>Uses TX power level field</a:t>
            </a:r>
          </a:p>
          <a:p>
            <a:pPr lvl="1"/>
            <a:r>
              <a:rPr lang="en-US" dirty="0"/>
              <a:t>Lists the transmitted power of the device</a:t>
            </a:r>
          </a:p>
          <a:p>
            <a:pPr lvl="1"/>
            <a:r>
              <a:rPr lang="en-US" dirty="0"/>
              <a:t>Pathloss = TX power – RSSI  (all in dBm)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80D94C-039D-44D1-8B53-9A1576B88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461060-4CF5-402F-916A-53B5E45CC9C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63608" y="685799"/>
            <a:ext cx="2860589" cy="2860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23738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58644-E0F8-4410-B551-618672466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with RSSI-based distance – not accurate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C802FB-F6F0-43C9-81CC-056CF1A4FD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3204988" cy="5029200"/>
          </a:xfrm>
        </p:spPr>
        <p:txBody>
          <a:bodyPr/>
          <a:lstStyle/>
          <a:p>
            <a:r>
              <a:rPr lang="en-US" dirty="0"/>
              <a:t>Pathloss is NOT only due to distance</a:t>
            </a:r>
          </a:p>
          <a:p>
            <a:endParaRPr lang="en-US" dirty="0"/>
          </a:p>
          <a:p>
            <a:r>
              <a:rPr lang="en-US" dirty="0"/>
              <a:t>RSSI is way worse at this than you hope it would be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F0A6E5-8180-4EFB-98B8-73975F4D91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52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7FE37D5-D66C-4031-BB99-24775ABFAC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27808" y="1130745"/>
            <a:ext cx="7452586" cy="5041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7853BF9-8F61-45B8-A416-6EE248196D65}"/>
              </a:ext>
            </a:extLst>
          </p:cNvPr>
          <p:cNvSpPr txBox="1"/>
          <p:nvPr/>
        </p:nvSpPr>
        <p:spPr>
          <a:xfrm>
            <a:off x="4451684" y="6172200"/>
            <a:ext cx="6485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Citation: literally everyone has made this figure at some point</a:t>
            </a:r>
          </a:p>
        </p:txBody>
      </p:sp>
    </p:spTree>
    <p:extLst>
      <p:ext uri="{BB962C8B-B14F-4D97-AF65-F5344CB8AC3E}">
        <p14:creationId xmlns:p14="http://schemas.microsoft.com/office/powerpoint/2010/main" val="402319844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58644-E0F8-4410-B551-618672466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Local communication: Apple “Continuity”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C802FB-F6F0-43C9-81CC-056CF1A4FD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80" dirty="0"/>
              <a:t>Key part of Apple’s “ecosystem”, including:</a:t>
            </a:r>
          </a:p>
          <a:p>
            <a:endParaRPr lang="en-US" sz="2880" dirty="0"/>
          </a:p>
          <a:p>
            <a:r>
              <a:rPr lang="en-US" sz="2880" dirty="0"/>
              <a:t>Handoff</a:t>
            </a:r>
          </a:p>
          <a:p>
            <a:pPr lvl="1"/>
            <a:r>
              <a:rPr lang="en-US" sz="2520" dirty="0"/>
              <a:t>Start tasks on one device and continue on another device</a:t>
            </a:r>
          </a:p>
          <a:p>
            <a:r>
              <a:rPr lang="en-US" sz="2880" dirty="0"/>
              <a:t>Universal Clipboard, </a:t>
            </a:r>
          </a:p>
          <a:p>
            <a:pPr lvl="1"/>
            <a:r>
              <a:rPr lang="en-US" sz="2520" dirty="0"/>
              <a:t>Copying of data from one Apple device and pasting on another</a:t>
            </a:r>
          </a:p>
          <a:p>
            <a:r>
              <a:rPr lang="en-US" sz="2880" dirty="0"/>
              <a:t>iPhone Cellular Calls</a:t>
            </a:r>
          </a:p>
          <a:p>
            <a:pPr lvl="1"/>
            <a:r>
              <a:rPr lang="en-US" sz="2520" dirty="0"/>
              <a:t>Make calls using iPhone’s cellular connection on Mac or iPad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F0A6E5-8180-4EFB-98B8-73975F4D91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53</a:t>
            </a:fld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A7DC4D1-C483-224F-BC8A-7AD35BFB0E8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06767" y="1143000"/>
            <a:ext cx="2979420" cy="1335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68833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A7B30743-5A72-413C-9455-A3B72E96772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88907" y="-196026"/>
            <a:ext cx="2070580" cy="244945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BD58644-E0F8-4410-B551-618672466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Communication with only </a:t>
            </a:r>
            <a:r>
              <a:rPr lang="en-US" i="1" dirty="0"/>
              <a:t>nearby </a:t>
            </a:r>
            <a:r>
              <a:rPr lang="en-US" dirty="0"/>
              <a:t>devices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C802FB-F6F0-43C9-81CC-056CF1A4FD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984041"/>
            <a:ext cx="10972800" cy="5188159"/>
          </a:xfrm>
        </p:spPr>
        <p:txBody>
          <a:bodyPr/>
          <a:lstStyle/>
          <a:p>
            <a:r>
              <a:rPr lang="en-US" dirty="0"/>
              <a:t>Uses BLE “Manufacturer Specific Data” to communicate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F0A6E5-8180-4EFB-98B8-73975F4D91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7970FD1-5768-4F88-BBA5-CA51CCA8E3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854" y="2810042"/>
            <a:ext cx="3338187" cy="289394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7C1373B-25A7-4929-8B3E-E17472A8B3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8666" y="4285494"/>
            <a:ext cx="3091579" cy="225341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C9EF08B-ADF0-48B9-BC74-6D5C272669E9}"/>
              </a:ext>
            </a:extLst>
          </p:cNvPr>
          <p:cNvSpPr txBox="1"/>
          <p:nvPr/>
        </p:nvSpPr>
        <p:spPr>
          <a:xfrm>
            <a:off x="360948" y="5784449"/>
            <a:ext cx="47562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Martin, Jeremy, et al. "Handoff all your privacy–a review of apple’s </a:t>
            </a:r>
            <a:r>
              <a:rPr lang="en-US" sz="12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bluetooth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low energy continuity protocol." </a:t>
            </a:r>
            <a:r>
              <a:rPr lang="en-US" sz="12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Proceedings on Privacy Enhancing Technologies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2019.4 (2019): 34-53.</a:t>
            </a:r>
            <a:endParaRPr lang="en-US" sz="12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5D2620D-A8CA-4196-A3FD-6BDF635F4B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10516" y="1602193"/>
            <a:ext cx="5225678" cy="254007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0211093-F12F-4236-A82B-D8518FD67A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17159" y="4378415"/>
            <a:ext cx="2170236" cy="1885860"/>
          </a:xfrm>
          <a:prstGeom prst="rect">
            <a:avLst/>
          </a:prstGeom>
        </p:spPr>
      </p:pic>
      <p:sp>
        <p:nvSpPr>
          <p:cNvPr id="14" name="Left Brace 13">
            <a:extLst>
              <a:ext uri="{FF2B5EF4-FFF2-40B4-BE49-F238E27FC236}">
                <a16:creationId xmlns:a16="http://schemas.microsoft.com/office/drawing/2014/main" id="{89D122A5-597F-4309-80B8-47DB450AD4C0}"/>
              </a:ext>
            </a:extLst>
          </p:cNvPr>
          <p:cNvSpPr/>
          <p:nvPr/>
        </p:nvSpPr>
        <p:spPr>
          <a:xfrm>
            <a:off x="7287395" y="4308774"/>
            <a:ext cx="731113" cy="2230138"/>
          </a:xfrm>
          <a:prstGeom prst="leftBrace">
            <a:avLst>
              <a:gd name="adj1" fmla="val 8333"/>
              <a:gd name="adj2" fmla="val 81270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4C4E2C6-E404-40AC-8EB9-325F484FA9C5}"/>
              </a:ext>
            </a:extLst>
          </p:cNvPr>
          <p:cNvSpPr/>
          <p:nvPr/>
        </p:nvSpPr>
        <p:spPr>
          <a:xfrm>
            <a:off x="1971596" y="4259179"/>
            <a:ext cx="1950699" cy="204537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70028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00E91C-2665-4AAD-9B37-2898D30D7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Communication: Exposure Notifications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DD75AC-2E97-4CB0-9453-FD0CEF1310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Apple and Google collaboration to use phones for contact tracing</a:t>
            </a:r>
          </a:p>
          <a:p>
            <a:pPr lvl="1"/>
            <a:r>
              <a:rPr lang="en-US" sz="2400" dirty="0"/>
              <a:t>Smartphone constantly broadcasts identifier.</a:t>
            </a:r>
          </a:p>
          <a:p>
            <a:pPr lvl="1"/>
            <a:r>
              <a:rPr lang="en-US" sz="2400" dirty="0"/>
              <a:t>Periodically, each smartphone listens for broadcasts around it.</a:t>
            </a:r>
          </a:p>
          <a:p>
            <a:pPr lvl="1"/>
            <a:r>
              <a:rPr lang="en-US" sz="2400" dirty="0"/>
              <a:t>Check list of identifiers to see if you’ve been around someone who is sick.</a:t>
            </a:r>
          </a:p>
          <a:p>
            <a:pPr lvl="1"/>
            <a:endParaRPr lang="en-US" dirty="0"/>
          </a:p>
          <a:p>
            <a:r>
              <a:rPr lang="en-US" dirty="0"/>
              <a:t>Requires government/healthcare</a:t>
            </a:r>
            <a:br>
              <a:rPr lang="en-US" dirty="0"/>
            </a:br>
            <a:r>
              <a:rPr lang="en-US" dirty="0"/>
              <a:t>system interactions to determine when</a:t>
            </a:r>
            <a:br>
              <a:rPr lang="en-US" dirty="0"/>
            </a:br>
            <a:r>
              <a:rPr lang="en-US" dirty="0"/>
              <a:t>an identifier should be flagged as sick</a:t>
            </a:r>
          </a:p>
          <a:p>
            <a:pPr lvl="1"/>
            <a:r>
              <a:rPr lang="en-US" dirty="0"/>
              <a:t>24 states (not Illinois) adopted this</a:t>
            </a:r>
          </a:p>
          <a:p>
            <a:pPr lvl="1"/>
            <a:endParaRPr lang="en-US" dirty="0"/>
          </a:p>
          <a:p>
            <a:r>
              <a:rPr lang="en-US" dirty="0"/>
              <a:t>Implemented at OS level in background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30CD66-D3EB-4C2D-A779-2D6F52A42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F59C89-30D0-45CB-B9AC-64498690C2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88222" y="3214053"/>
            <a:ext cx="4192172" cy="3050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529865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486E97-9C90-44CE-A19D-F8A92746D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Sensor deployments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D22242-2964-43F6-AEBA-7BEEBF658D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5011152" cy="5029200"/>
          </a:xfrm>
        </p:spPr>
        <p:txBody>
          <a:bodyPr/>
          <a:lstStyle/>
          <a:p>
            <a:r>
              <a:rPr lang="en-US" dirty="0"/>
              <a:t>Report data so gateways and users can retrieve it simultaneously</a:t>
            </a:r>
          </a:p>
          <a:p>
            <a:pPr lvl="1"/>
            <a:r>
              <a:rPr lang="en-US" dirty="0"/>
              <a:t>Easy introspection during a deployment</a:t>
            </a:r>
          </a:p>
          <a:p>
            <a:pPr lvl="1"/>
            <a:r>
              <a:rPr lang="en-US" dirty="0"/>
              <a:t>Satisfy users’ curiosity</a:t>
            </a:r>
          </a:p>
          <a:p>
            <a:pPr lvl="1"/>
            <a:endParaRPr lang="en-US" dirty="0"/>
          </a:p>
          <a:p>
            <a:r>
              <a:rPr lang="en-US" dirty="0"/>
              <a:t>Ignore difficult questions about networking</a:t>
            </a:r>
          </a:p>
          <a:p>
            <a:pPr lvl="1"/>
            <a:r>
              <a:rPr lang="en-US" dirty="0"/>
              <a:t>Just broadcast the data!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03F7E6-2145-41C1-8839-DD9716F621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9DCBC5-AECC-4965-AC93-B6AA7CA97C7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73026" y="1143000"/>
            <a:ext cx="5807368" cy="316934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FF78080-826D-4749-8857-41FF450A9D6E}"/>
              </a:ext>
            </a:extLst>
          </p:cNvPr>
          <p:cNvSpPr txBox="1"/>
          <p:nvPr/>
        </p:nvSpPr>
        <p:spPr>
          <a:xfrm>
            <a:off x="607595" y="5615582"/>
            <a:ext cx="67376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DeBruin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Samuel, et al. "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Powerblade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: A low-profile, true-power, plug-through energy meter." </a:t>
            </a:r>
            <a:r>
              <a:rPr lang="en-US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Proceedings of the 13th ACM Conference on Embedded Networked Sensor Systems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2015.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349271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3F19A3-B9E4-85DB-BD39-2837E0669D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748E429-E4E0-C1BC-2BFE-47390DC7F8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57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76D27E-292A-9B8B-3FE2-379DB115FD8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BLE Layers</a:t>
            </a:r>
          </a:p>
          <a:p>
            <a:pPr lvl="1"/>
            <a:r>
              <a:rPr lang="en-US" dirty="0"/>
              <a:t>Physical Layer</a:t>
            </a:r>
          </a:p>
          <a:p>
            <a:pPr lvl="1"/>
            <a:r>
              <a:rPr lang="en-US" dirty="0"/>
              <a:t>Link Layer</a:t>
            </a:r>
          </a:p>
          <a:p>
            <a:pPr lvl="1"/>
            <a:endParaRPr lang="en-US" dirty="0"/>
          </a:p>
          <a:p>
            <a:r>
              <a:rPr lang="en-US" dirty="0"/>
              <a:t>BLE roles</a:t>
            </a:r>
          </a:p>
          <a:p>
            <a:pPr lvl="1"/>
            <a:r>
              <a:rPr lang="en-US" dirty="0"/>
              <a:t>Advertising</a:t>
            </a:r>
          </a:p>
          <a:p>
            <a:pPr lvl="1"/>
            <a:r>
              <a:rPr lang="en-US" dirty="0"/>
              <a:t>Scanning</a:t>
            </a:r>
          </a:p>
          <a:p>
            <a:pPr lvl="2"/>
            <a:r>
              <a:rPr lang="en-US" dirty="0"/>
              <a:t>Scan Responses</a:t>
            </a:r>
          </a:p>
          <a:p>
            <a:pPr lvl="1"/>
            <a:endParaRPr lang="en-US" b="1" dirty="0"/>
          </a:p>
          <a:p>
            <a:r>
              <a:rPr lang="en-US" b="1" dirty="0"/>
              <a:t>Communicating with advertisements</a:t>
            </a:r>
          </a:p>
          <a:p>
            <a:pPr lvl="1"/>
            <a:r>
              <a:rPr lang="en-US" dirty="0"/>
              <a:t>Advertisement Use Cases</a:t>
            </a:r>
          </a:p>
          <a:p>
            <a:pPr lvl="1"/>
            <a:r>
              <a:rPr lang="en-US" b="1" dirty="0"/>
              <a:t>Energy Use</a:t>
            </a:r>
          </a:p>
          <a:p>
            <a:pPr lvl="1"/>
            <a:r>
              <a:rPr lang="en-US" dirty="0"/>
              <a:t>Packet Collisions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AB92A7AB-4A38-2E67-CD18-241982095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169144759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F989DF1-0DF1-4929-BA1C-3B3A6A881B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Paper: power measurements of BLE advertisements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69A4743-0744-4075-AE24-E24B197C79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Schrader, Raphael, et al. "Advertising power consumption of </a:t>
            </a:r>
            <a:r>
              <a:rPr lang="en-US" sz="20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bluetooth</a:t>
            </a:r>
            <a:r>
              <a:rPr lang="en-US" sz="2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low energy systems." </a:t>
            </a:r>
            <a:r>
              <a:rPr lang="en-US" sz="20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2016 3rd International Symposium on Wireless Systems within the Conferences on Intelligent Data Acquisition and Advanced Computing Systems (IDAACS-SWS)</a:t>
            </a:r>
            <a:r>
              <a:rPr lang="en-US" sz="2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IEEE, 2016.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9106B60-6BB9-44A6-9901-572C2D218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58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CF75E47-F9D7-409C-8339-A6C19081BF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8983" y="2925245"/>
            <a:ext cx="9670021" cy="324695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0537590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4DB8F5-DCEA-465A-92A2-2FC40251B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Energy model for BLE advertisements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D4BE55-DD68-466C-BAD0-41326A886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5B52F16-A73C-4CD4-AD16-6A4D80724E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595" y="1143000"/>
            <a:ext cx="8899029" cy="27025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6CBCFED-1A2E-4CC8-8C6F-F9F19120CC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7232" y="3557459"/>
            <a:ext cx="4253162" cy="2614741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23D4071-5F5F-43B4-825B-D613A2F00A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4403558"/>
            <a:ext cx="6587289" cy="1768642"/>
          </a:xfrm>
        </p:spPr>
        <p:txBody>
          <a:bodyPr/>
          <a:lstStyle/>
          <a:p>
            <a:r>
              <a:rPr lang="en-US" dirty="0"/>
              <a:t>Creates a set of states and metrics for how much power each uses and for what duration</a:t>
            </a:r>
          </a:p>
          <a:p>
            <a:pPr lvl="1"/>
            <a:r>
              <a:rPr lang="en-US" dirty="0"/>
              <a:t>power * duration = energy</a:t>
            </a:r>
          </a:p>
        </p:txBody>
      </p:sp>
    </p:spTree>
    <p:extLst>
      <p:ext uri="{BB962C8B-B14F-4D97-AF65-F5344CB8AC3E}">
        <p14:creationId xmlns:p14="http://schemas.microsoft.com/office/powerpoint/2010/main" val="34830087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408FA0-3A8F-4AFF-89AD-9F2EE6B1F3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BLE network topology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F33ABB-34F6-4A51-B7BD-2CA0098518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</a:t>
            </a:fld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086AEA0-0C65-4BA8-B59B-E38CF44363FC}"/>
              </a:ext>
            </a:extLst>
          </p:cNvPr>
          <p:cNvSpPr/>
          <p:nvPr/>
        </p:nvSpPr>
        <p:spPr>
          <a:xfrm>
            <a:off x="5747646" y="5167312"/>
            <a:ext cx="1462088" cy="1462088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Advertiser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B22D0DE-D14B-44C4-AC89-E68A005E98C8}"/>
              </a:ext>
            </a:extLst>
          </p:cNvPr>
          <p:cNvSpPr/>
          <p:nvPr/>
        </p:nvSpPr>
        <p:spPr>
          <a:xfrm>
            <a:off x="892342" y="3205183"/>
            <a:ext cx="1462088" cy="146208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Peripheral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0EF1D2E-8CA3-4C03-8731-EA7C042804D6}"/>
              </a:ext>
            </a:extLst>
          </p:cNvPr>
          <p:cNvSpPr/>
          <p:nvPr/>
        </p:nvSpPr>
        <p:spPr>
          <a:xfrm>
            <a:off x="2574371" y="5167312"/>
            <a:ext cx="1462088" cy="1462088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Advertiser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5D3F173-5991-4FCF-BC3F-63DA485E592F}"/>
              </a:ext>
            </a:extLst>
          </p:cNvPr>
          <p:cNvSpPr/>
          <p:nvPr/>
        </p:nvSpPr>
        <p:spPr>
          <a:xfrm>
            <a:off x="10045682" y="4894262"/>
            <a:ext cx="1462088" cy="1462088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Advertiser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149D89C-0150-4C76-AFBE-32948BFB3A3D}"/>
              </a:ext>
            </a:extLst>
          </p:cNvPr>
          <p:cNvSpPr/>
          <p:nvPr/>
        </p:nvSpPr>
        <p:spPr>
          <a:xfrm>
            <a:off x="906154" y="1075134"/>
            <a:ext cx="1462088" cy="146208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Peripheral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DFF1300-3DEF-43AB-B87E-D56EF21DE92F}"/>
              </a:ext>
            </a:extLst>
          </p:cNvPr>
          <p:cNvSpPr/>
          <p:nvPr/>
        </p:nvSpPr>
        <p:spPr>
          <a:xfrm>
            <a:off x="4104918" y="2122950"/>
            <a:ext cx="1462088" cy="1462088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Central &amp; Scanner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5108C15-AAFD-4E68-9088-B657D2427557}"/>
              </a:ext>
            </a:extLst>
          </p:cNvPr>
          <p:cNvSpPr/>
          <p:nvPr/>
        </p:nvSpPr>
        <p:spPr>
          <a:xfrm>
            <a:off x="7750644" y="2346318"/>
            <a:ext cx="1462088" cy="1462088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Scanner</a:t>
            </a:r>
          </a:p>
        </p:txBody>
      </p:sp>
      <p:sp>
        <p:nvSpPr>
          <p:cNvPr id="17" name="Arrow: Left-Right 16">
            <a:extLst>
              <a:ext uri="{FF2B5EF4-FFF2-40B4-BE49-F238E27FC236}">
                <a16:creationId xmlns:a16="http://schemas.microsoft.com/office/drawing/2014/main" id="{04CCBA1A-549B-4478-BE9B-A826043EC8DA}"/>
              </a:ext>
            </a:extLst>
          </p:cNvPr>
          <p:cNvSpPr/>
          <p:nvPr/>
        </p:nvSpPr>
        <p:spPr>
          <a:xfrm rot="1003240">
            <a:off x="2463204" y="1862365"/>
            <a:ext cx="1684421" cy="685800"/>
          </a:xfrm>
          <a:prstGeom prst="left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Connection</a:t>
            </a:r>
          </a:p>
        </p:txBody>
      </p:sp>
      <p:sp>
        <p:nvSpPr>
          <p:cNvPr id="18" name="Arrow: Left-Right 17">
            <a:extLst>
              <a:ext uri="{FF2B5EF4-FFF2-40B4-BE49-F238E27FC236}">
                <a16:creationId xmlns:a16="http://schemas.microsoft.com/office/drawing/2014/main" id="{9A2CE49B-1EDE-455F-BECA-0482D5ED5268}"/>
              </a:ext>
            </a:extLst>
          </p:cNvPr>
          <p:cNvSpPr/>
          <p:nvPr/>
        </p:nvSpPr>
        <p:spPr>
          <a:xfrm rot="20560918">
            <a:off x="2354856" y="3015266"/>
            <a:ext cx="1684421" cy="685800"/>
          </a:xfrm>
          <a:prstGeom prst="left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Connection</a:t>
            </a: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A9724F69-5473-47F5-8E33-C659A85A7B2A}"/>
              </a:ext>
            </a:extLst>
          </p:cNvPr>
          <p:cNvSpPr/>
          <p:nvPr/>
        </p:nvSpPr>
        <p:spPr>
          <a:xfrm rot="17665400">
            <a:off x="3196534" y="4054978"/>
            <a:ext cx="1816768" cy="685800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Advertisement</a:t>
            </a: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12FA9DC2-6FB4-41FA-A2D5-142DD37786DF}"/>
              </a:ext>
            </a:extLst>
          </p:cNvPr>
          <p:cNvSpPr/>
          <p:nvPr/>
        </p:nvSpPr>
        <p:spPr>
          <a:xfrm rot="14583970">
            <a:off x="4727081" y="4010853"/>
            <a:ext cx="1816768" cy="685800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Advertisement</a:t>
            </a: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DB5AB62B-8BEC-4FC2-AFCF-D45BD71DC31C}"/>
              </a:ext>
            </a:extLst>
          </p:cNvPr>
          <p:cNvSpPr/>
          <p:nvPr/>
        </p:nvSpPr>
        <p:spPr>
          <a:xfrm rot="18374189">
            <a:off x="6571805" y="4167007"/>
            <a:ext cx="1816768" cy="685800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Advertisement</a:t>
            </a:r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29E4FC8E-F0C3-46D2-BAC6-09F46C5DDFF2}"/>
              </a:ext>
            </a:extLst>
          </p:cNvPr>
          <p:cNvSpPr/>
          <p:nvPr/>
        </p:nvSpPr>
        <p:spPr>
          <a:xfrm rot="13969085">
            <a:off x="8751654" y="3976641"/>
            <a:ext cx="1816768" cy="685800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Advertisement</a:t>
            </a:r>
          </a:p>
        </p:txBody>
      </p:sp>
    </p:spTree>
    <p:extLst>
      <p:ext uri="{BB962C8B-B14F-4D97-AF65-F5344CB8AC3E}">
        <p14:creationId xmlns:p14="http://schemas.microsoft.com/office/powerpoint/2010/main" val="198838843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66687A-D9ED-4B81-87B8-6C6F7FA8F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Measurements of Power Use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5508EC-0A18-46D0-BE5F-1B3FB86DA6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4902868" cy="5029200"/>
          </a:xfrm>
        </p:spPr>
        <p:txBody>
          <a:bodyPr/>
          <a:lstStyle/>
          <a:p>
            <a:r>
              <a:rPr lang="en-US" dirty="0"/>
              <a:t>Power use and duration (energy)</a:t>
            </a:r>
          </a:p>
          <a:p>
            <a:pPr lvl="1"/>
            <a:r>
              <a:rPr lang="en-US" dirty="0"/>
              <a:t>nRF51 (nRF51822)</a:t>
            </a:r>
          </a:p>
          <a:p>
            <a:pPr lvl="1"/>
            <a:r>
              <a:rPr lang="en-US" dirty="0"/>
              <a:t>nRF52 (nRF52832)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5AC10A-3317-473B-9CDC-6BE5F2E33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F30A59-E318-422E-AFFF-BC02AC3034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9987" y="1143000"/>
            <a:ext cx="5840407" cy="4091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16339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20E8147-17E1-AF44-AD07-ADC4B08078F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47925" y="5493897"/>
            <a:ext cx="1606249" cy="127725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8E51044-C3A8-3446-B0B9-E27AEE35F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933" dirty="0"/>
              <a:t>How much energy does it cost to send data over advertisements?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968955-A2C9-C74D-A53B-6DDC7E5953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5072805" cy="5029200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Configuration</a:t>
            </a:r>
          </a:p>
          <a:p>
            <a:pPr lvl="1"/>
            <a:r>
              <a:rPr lang="en-US" sz="2000" dirty="0"/>
              <a:t>nRF51822 microcontroller</a:t>
            </a:r>
          </a:p>
          <a:p>
            <a:pPr lvl="1"/>
            <a:r>
              <a:rPr lang="en-US" sz="2000" dirty="0"/>
              <a:t>Maximum payload size</a:t>
            </a:r>
          </a:p>
          <a:p>
            <a:pPr lvl="1"/>
            <a:r>
              <a:rPr lang="en-US" sz="2000" dirty="0"/>
              <a:t>+4 dBm transmit power</a:t>
            </a:r>
          </a:p>
          <a:p>
            <a:pPr lvl="1"/>
            <a:r>
              <a:rPr lang="en-US" sz="2000" dirty="0"/>
              <a:t>Connectable advertisement</a:t>
            </a:r>
          </a:p>
          <a:p>
            <a:pPr lvl="1"/>
            <a:r>
              <a:rPr lang="en-US" sz="2000" dirty="0"/>
              <a:t>Sleep power 11 µW</a:t>
            </a:r>
          </a:p>
          <a:p>
            <a:pPr marL="795847" lvl="1" indent="0">
              <a:buNone/>
            </a:pPr>
            <a:endParaRPr lang="en-US" sz="2000" dirty="0"/>
          </a:p>
          <a:p>
            <a:r>
              <a:rPr lang="en-US" sz="2400" dirty="0"/>
              <a:t>One packet per second example:</a:t>
            </a:r>
          </a:p>
          <a:p>
            <a:pPr lvl="1"/>
            <a:r>
              <a:rPr lang="en-US" sz="2000" dirty="0"/>
              <a:t>110 µW average</a:t>
            </a:r>
          </a:p>
          <a:p>
            <a:pPr lvl="1"/>
            <a:r>
              <a:rPr lang="en-US" sz="2000" dirty="0"/>
              <a:t>~270 days on a CR2032</a:t>
            </a:r>
          </a:p>
          <a:p>
            <a:pPr lvl="1"/>
            <a:endParaRPr lang="en-US" sz="2000" dirty="0"/>
          </a:p>
          <a:p>
            <a:r>
              <a:rPr lang="en-US" sz="2400" dirty="0"/>
              <a:t>One packet per minute example:</a:t>
            </a:r>
          </a:p>
          <a:p>
            <a:pPr lvl="1"/>
            <a:r>
              <a:rPr lang="en-US" sz="2000" dirty="0"/>
              <a:t>13 µW average</a:t>
            </a:r>
          </a:p>
          <a:p>
            <a:pPr lvl="1"/>
            <a:r>
              <a:rPr lang="en-US" sz="2000" dirty="0"/>
              <a:t>~2250 days on a CR2032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CD18DF-CC9D-5E4F-B011-A604F7ABFA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61</a:t>
            </a:fld>
            <a:endParaRPr lang="en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925AA2A-18BB-DF41-AC26-58705975D8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0400" y="1348895"/>
            <a:ext cx="6096000" cy="2438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DDFEF0C-B3F9-EF46-AB87-32D71477BE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0400" y="3783259"/>
            <a:ext cx="60960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91968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A6EAB-31BB-2136-687E-148B2547B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+ Open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4C8A20-0955-EC84-F75B-1EC937C2FB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long does the lifetime of a BLE advertiser need to be?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687E82-2D74-27A5-A611-1DCE0F087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27609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416EAA-448D-1A9B-4251-5126FF3177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CE12853-45C8-BF01-330D-B1BE1FBE16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63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4BE0B23-F37D-B9B5-FF0E-C68A56C2E5C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BLE Layers</a:t>
            </a:r>
          </a:p>
          <a:p>
            <a:pPr lvl="1"/>
            <a:r>
              <a:rPr lang="en-US" dirty="0"/>
              <a:t>Physical Layer</a:t>
            </a:r>
          </a:p>
          <a:p>
            <a:pPr lvl="1"/>
            <a:r>
              <a:rPr lang="en-US" dirty="0"/>
              <a:t>Link Layer</a:t>
            </a:r>
          </a:p>
          <a:p>
            <a:pPr lvl="1"/>
            <a:endParaRPr lang="en-US" dirty="0"/>
          </a:p>
          <a:p>
            <a:r>
              <a:rPr lang="en-US" dirty="0"/>
              <a:t>BLE roles</a:t>
            </a:r>
          </a:p>
          <a:p>
            <a:pPr lvl="1"/>
            <a:r>
              <a:rPr lang="en-US" dirty="0"/>
              <a:t>Advertising</a:t>
            </a:r>
          </a:p>
          <a:p>
            <a:pPr lvl="1"/>
            <a:r>
              <a:rPr lang="en-US" dirty="0"/>
              <a:t>Scanning</a:t>
            </a:r>
          </a:p>
          <a:p>
            <a:pPr lvl="2"/>
            <a:r>
              <a:rPr lang="en-US" dirty="0"/>
              <a:t>Scan Responses</a:t>
            </a:r>
          </a:p>
          <a:p>
            <a:pPr lvl="1"/>
            <a:endParaRPr lang="en-US" b="1" dirty="0"/>
          </a:p>
          <a:p>
            <a:r>
              <a:rPr lang="en-US" b="1" dirty="0"/>
              <a:t>Communicating with advertisements</a:t>
            </a:r>
          </a:p>
          <a:p>
            <a:pPr lvl="1"/>
            <a:r>
              <a:rPr lang="en-US" dirty="0"/>
              <a:t>Advertisement Use Cases</a:t>
            </a:r>
          </a:p>
          <a:p>
            <a:pPr lvl="1"/>
            <a:r>
              <a:rPr lang="en-US" dirty="0"/>
              <a:t>Energy Use</a:t>
            </a:r>
          </a:p>
          <a:p>
            <a:pPr lvl="1"/>
            <a:r>
              <a:rPr lang="en-US" b="1" dirty="0"/>
              <a:t>Packet Collisions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C15E7E10-1A2C-86E2-CA49-7D045AD0B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221660494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B01DA-BD4F-4B0E-A334-81CCA230B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 about network capability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943B2A-DA48-4669-A69C-0E6447257F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are the odds that a transmitted advertisement will be received?</a:t>
            </a:r>
          </a:p>
          <a:p>
            <a:pPr lvl="1"/>
            <a:r>
              <a:rPr lang="en-US" dirty="0"/>
              <a:t>Packet reception rate</a:t>
            </a:r>
          </a:p>
          <a:p>
            <a:endParaRPr lang="en-US" dirty="0"/>
          </a:p>
          <a:p>
            <a:r>
              <a:rPr lang="en-US" dirty="0"/>
              <a:t>If M redundant advertisements are sent instead, what are the odds that at least one are received?</a:t>
            </a:r>
          </a:p>
          <a:p>
            <a:pPr lvl="1"/>
            <a:r>
              <a:rPr lang="en-US" dirty="0"/>
              <a:t>Data reception rate</a:t>
            </a:r>
          </a:p>
          <a:p>
            <a:endParaRPr lang="en-US" dirty="0"/>
          </a:p>
          <a:p>
            <a:r>
              <a:rPr lang="en-US" dirty="0"/>
              <a:t>How do these odds vary with number of devices, advertising interval, and packet size?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7144E3-2448-435C-9256-99FB38627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65731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A4D0D-F520-4E39-97D0-A96AA2D8A9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causes transmissions not to be received?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2DF9C7-C783-4C52-812B-3EABB7078A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09585" indent="-457189">
              <a:buFont typeface="+mj-lt"/>
              <a:buAutoNum type="arabicPeriod"/>
            </a:pPr>
            <a:r>
              <a:rPr lang="en-US" dirty="0"/>
              <a:t>Not within range of the gateway.</a:t>
            </a:r>
          </a:p>
          <a:p>
            <a:pPr marL="1329233" lvl="1"/>
            <a:r>
              <a:rPr lang="en-US" dirty="0"/>
              <a:t>Or various other losses within the gateway itself</a:t>
            </a:r>
            <a:br>
              <a:rPr lang="en-US" dirty="0"/>
            </a:br>
            <a:endParaRPr lang="en-US" dirty="0"/>
          </a:p>
          <a:p>
            <a:pPr marL="609585" indent="-457189">
              <a:buFont typeface="+mj-lt"/>
              <a:buAutoNum type="arabicPeriod"/>
            </a:pPr>
            <a:r>
              <a:rPr lang="en-US" dirty="0"/>
              <a:t>Two devices try to send at the same time (packet collision).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A6FAD7-53FC-4D0C-8012-72DDB53DF8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65</a:t>
            </a:fld>
            <a:endParaRPr lang="en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069B980-3D76-420C-8B1B-D0B4E475C970}"/>
              </a:ext>
            </a:extLst>
          </p:cNvPr>
          <p:cNvGrpSpPr/>
          <p:nvPr/>
        </p:nvGrpSpPr>
        <p:grpSpPr>
          <a:xfrm>
            <a:off x="1083212" y="5797226"/>
            <a:ext cx="9026769" cy="857316"/>
            <a:chOff x="3441524" y="1701209"/>
            <a:chExt cx="2260950" cy="64298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8BF5F63-C293-465D-988B-612CD55B4D25}"/>
                </a:ext>
              </a:extLst>
            </p:cNvPr>
            <p:cNvSpPr txBox="1"/>
            <p:nvPr/>
          </p:nvSpPr>
          <p:spPr>
            <a:xfrm>
              <a:off x="4083324" y="1871515"/>
              <a:ext cx="1033640" cy="3462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broadcast domain</a:t>
              </a: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68FEB725-9BC9-45F6-BD36-10BE13B6171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41524" y="1701209"/>
              <a:ext cx="2" cy="63795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E461DE6-E638-494D-8541-497ADDF7D473}"/>
                </a:ext>
              </a:extLst>
            </p:cNvPr>
            <p:cNvCxnSpPr>
              <a:cxnSpLocks/>
              <a:endCxn id="6" idx="1"/>
            </p:cNvCxnSpPr>
            <p:nvPr/>
          </p:nvCxnSpPr>
          <p:spPr>
            <a:xfrm>
              <a:off x="3441524" y="2025404"/>
              <a:ext cx="641800" cy="1923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9E257600-2EB0-4FA4-A77D-235FAFF672FE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5702472" y="1706242"/>
              <a:ext cx="2" cy="63795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27790ABB-599A-4329-B8F2-5CDB51B03C54}"/>
                </a:ext>
              </a:extLst>
            </p:cNvPr>
            <p:cNvCxnSpPr>
              <a:cxnSpLocks/>
              <a:endCxn id="6" idx="3"/>
            </p:cNvCxnSpPr>
            <p:nvPr/>
          </p:nvCxnSpPr>
          <p:spPr>
            <a:xfrm flipH="1">
              <a:off x="5116964" y="2025404"/>
              <a:ext cx="585508" cy="1923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DCC21281-2294-4BE0-A337-7408905E06E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clrChange>
              <a:clrFrom>
                <a:srgbClr val="FFFFFF">
                  <a:alpha val="0"/>
                </a:srgbClr>
              </a:clrFrom>
              <a:clrTo>
                <a:srgbClr val="FFFFFF">
                  <a:alpha val="0"/>
                </a:srgbClr>
              </a:clrTo>
            </a:clrChange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76222" y="5043728"/>
            <a:ext cx="835725" cy="835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A9489FC-E69A-41FF-AAA2-C67A2BBD5AC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39643" y="4003317"/>
            <a:ext cx="754592" cy="75459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F4E2332-7A69-4E91-A743-FFDE9459694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69163" y="3814233"/>
            <a:ext cx="754592" cy="754592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B1DB12E-E1E6-451D-A063-C524C203E768}"/>
              </a:ext>
            </a:extLst>
          </p:cNvPr>
          <p:cNvCxnSpPr>
            <a:cxnSpLocks/>
            <a:stCxn id="12" idx="3"/>
            <a:endCxn id="11" idx="1"/>
          </p:cNvCxnSpPr>
          <p:nvPr/>
        </p:nvCxnSpPr>
        <p:spPr>
          <a:xfrm>
            <a:off x="2394235" y="4380614"/>
            <a:ext cx="2781987" cy="1080977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390C524-9DDD-4C64-B8F1-1E73501A2479}"/>
              </a:ext>
            </a:extLst>
          </p:cNvPr>
          <p:cNvCxnSpPr>
            <a:cxnSpLocks/>
            <a:stCxn id="13" idx="1"/>
            <a:endCxn id="11" idx="3"/>
          </p:cNvCxnSpPr>
          <p:nvPr/>
        </p:nvCxnSpPr>
        <p:spPr>
          <a:xfrm flipH="1">
            <a:off x="6011947" y="4191530"/>
            <a:ext cx="2657216" cy="1270061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1967E5B1-E1CC-4202-9495-DEC3B6C9AF96}"/>
              </a:ext>
            </a:extLst>
          </p:cNvPr>
          <p:cNvSpPr txBox="1"/>
          <p:nvPr/>
        </p:nvSpPr>
        <p:spPr>
          <a:xfrm>
            <a:off x="3815289" y="4485421"/>
            <a:ext cx="11151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/>
              <a:t>X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8E4AB43-DF66-4FF0-9337-54936F573454}"/>
              </a:ext>
            </a:extLst>
          </p:cNvPr>
          <p:cNvSpPr txBox="1"/>
          <p:nvPr/>
        </p:nvSpPr>
        <p:spPr>
          <a:xfrm>
            <a:off x="6560388" y="4293379"/>
            <a:ext cx="11151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83325836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27971-1BE8-9B48-BC8D-541AA404AD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probability of a packet collision?</a:t>
            </a:r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id="{7B226777-A989-494B-AEB3-A665A93B2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66</a:t>
            </a:fld>
            <a:endParaRPr lang="e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3C9FEA0-D052-274D-86AF-90B66ED5B014}"/>
              </a:ext>
            </a:extLst>
          </p:cNvPr>
          <p:cNvSpPr/>
          <p:nvPr/>
        </p:nvSpPr>
        <p:spPr>
          <a:xfrm>
            <a:off x="4588702" y="3244632"/>
            <a:ext cx="3014597" cy="2505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Packet 0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D01C35C-8A32-704A-B1CB-597A70BA28CC}"/>
              </a:ext>
            </a:extLst>
          </p:cNvPr>
          <p:cNvCxnSpPr/>
          <p:nvPr/>
        </p:nvCxnSpPr>
        <p:spPr>
          <a:xfrm>
            <a:off x="1455479" y="1795721"/>
            <a:ext cx="1016945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92890F3-F448-AA48-A1DF-BB1431B10853}"/>
              </a:ext>
            </a:extLst>
          </p:cNvPr>
          <p:cNvSpPr txBox="1"/>
          <p:nvPr/>
        </p:nvSpPr>
        <p:spPr>
          <a:xfrm>
            <a:off x="718289" y="1590537"/>
            <a:ext cx="11345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time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B8BBB4F-6DA2-E542-A3C2-F521E468FC47}"/>
              </a:ext>
            </a:extLst>
          </p:cNvPr>
          <p:cNvGrpSpPr/>
          <p:nvPr/>
        </p:nvGrpSpPr>
        <p:grpSpPr>
          <a:xfrm>
            <a:off x="4588699" y="2268278"/>
            <a:ext cx="3014600" cy="857316"/>
            <a:chOff x="3441524" y="1701209"/>
            <a:chExt cx="2260950" cy="64298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0FDD68C-3C8E-CF43-84EE-89EA18D50D9B}"/>
                </a:ext>
              </a:extLst>
            </p:cNvPr>
            <p:cNvSpPr txBox="1"/>
            <p:nvPr/>
          </p:nvSpPr>
          <p:spPr>
            <a:xfrm>
              <a:off x="4292009" y="1852095"/>
              <a:ext cx="625890" cy="3462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t</a:t>
              </a:r>
              <a:r>
                <a:rPr lang="en-US" sz="2400" baseline="-25000" dirty="0"/>
                <a:t>adv_0</a:t>
              </a: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00BFFDB6-C855-FA4C-A2D1-A907EA277F5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41524" y="1701209"/>
              <a:ext cx="2" cy="63795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E5EC89E-E186-9940-BD1D-280A034EA06E}"/>
                </a:ext>
              </a:extLst>
            </p:cNvPr>
            <p:cNvCxnSpPr>
              <a:cxnSpLocks/>
            </p:cNvCxnSpPr>
            <p:nvPr/>
          </p:nvCxnSpPr>
          <p:spPr>
            <a:xfrm>
              <a:off x="3441525" y="2020186"/>
              <a:ext cx="85048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011AE805-B7C9-F448-BDE4-5286B693AFD1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5702472" y="1706242"/>
              <a:ext cx="2" cy="63795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AD6B171-4C57-AA4F-8C34-091C60CCCD94}"/>
                </a:ext>
              </a:extLst>
            </p:cNvPr>
            <p:cNvCxnSpPr>
              <a:cxnSpLocks/>
              <a:endCxn id="10" idx="3"/>
            </p:cNvCxnSpPr>
            <p:nvPr/>
          </p:nvCxnSpPr>
          <p:spPr>
            <a:xfrm flipH="1">
              <a:off x="4917899" y="2025219"/>
              <a:ext cx="784575" cy="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01C70D01-4D0D-BB4A-BD7F-95BA19F8A852}"/>
              </a:ext>
            </a:extLst>
          </p:cNvPr>
          <p:cNvSpPr txBox="1"/>
          <p:nvPr/>
        </p:nvSpPr>
        <p:spPr>
          <a:xfrm>
            <a:off x="433781" y="6157282"/>
            <a:ext cx="11342620" cy="420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67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Jeon, </a:t>
            </a:r>
            <a:r>
              <a:rPr lang="en-US" sz="1067" dirty="0" err="1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Wha</a:t>
            </a:r>
            <a:r>
              <a:rPr lang="en-US" sz="1067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 Sook, et al. "Performance analysis of neighbor discovery process in </a:t>
            </a:r>
            <a:r>
              <a:rPr lang="en-US" sz="1067" dirty="0" err="1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bluetooth</a:t>
            </a:r>
            <a:r>
              <a:rPr lang="en-US" sz="1067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 low-energy networks." (IEEE Transactions on Vehicular Technology, 2016).</a:t>
            </a:r>
            <a:br>
              <a:rPr lang="en-US" sz="1067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</a:br>
            <a:r>
              <a:rPr lang="en-US" sz="1067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 Perez-Diaz de </a:t>
            </a:r>
            <a:r>
              <a:rPr lang="en-US" sz="1067" dirty="0" err="1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Cerio</a:t>
            </a:r>
            <a:r>
              <a:rPr lang="en-US" sz="1067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, David, et al. "Analytical and experimental performance evaluation of BLE neighbor discovery process including non-idealities of real chipsets." (Sensors, 2017).</a:t>
            </a:r>
          </a:p>
        </p:txBody>
      </p:sp>
    </p:spTree>
    <p:extLst>
      <p:ext uri="{BB962C8B-B14F-4D97-AF65-F5344CB8AC3E}">
        <p14:creationId xmlns:p14="http://schemas.microsoft.com/office/powerpoint/2010/main" val="154901606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27971-1BE8-9B48-BC8D-541AA404AD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probability of a packet collision?</a:t>
            </a:r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186CD929-3DE1-E642-99C3-229D41E5E6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67</a:t>
            </a:fld>
            <a:endParaRPr lang="e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3C9FEA0-D052-274D-86AF-90B66ED5B014}"/>
              </a:ext>
            </a:extLst>
          </p:cNvPr>
          <p:cNvSpPr/>
          <p:nvPr/>
        </p:nvSpPr>
        <p:spPr>
          <a:xfrm>
            <a:off x="4588702" y="3244632"/>
            <a:ext cx="3014597" cy="2505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Packet 0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55F5000-5A4C-D94B-934A-F1D2ADE50BF8}"/>
              </a:ext>
            </a:extLst>
          </p:cNvPr>
          <p:cNvSpPr/>
          <p:nvPr/>
        </p:nvSpPr>
        <p:spPr>
          <a:xfrm>
            <a:off x="1574104" y="3861560"/>
            <a:ext cx="3014597" cy="250521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Packet 1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D01C35C-8A32-704A-B1CB-597A70BA28CC}"/>
              </a:ext>
            </a:extLst>
          </p:cNvPr>
          <p:cNvCxnSpPr/>
          <p:nvPr/>
        </p:nvCxnSpPr>
        <p:spPr>
          <a:xfrm>
            <a:off x="1455479" y="1795721"/>
            <a:ext cx="1016945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92890F3-F448-AA48-A1DF-BB1431B10853}"/>
              </a:ext>
            </a:extLst>
          </p:cNvPr>
          <p:cNvSpPr txBox="1"/>
          <p:nvPr/>
        </p:nvSpPr>
        <p:spPr>
          <a:xfrm>
            <a:off x="718289" y="1590537"/>
            <a:ext cx="45515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time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DBA323E-FA8A-874C-8776-3243068B67C1}"/>
              </a:ext>
            </a:extLst>
          </p:cNvPr>
          <p:cNvGrpSpPr/>
          <p:nvPr/>
        </p:nvGrpSpPr>
        <p:grpSpPr>
          <a:xfrm>
            <a:off x="4588699" y="2268278"/>
            <a:ext cx="3014600" cy="857316"/>
            <a:chOff x="3441524" y="1701209"/>
            <a:chExt cx="2260950" cy="64298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86588D6-C259-AE45-ABFB-71DE58FD1E9A}"/>
                </a:ext>
              </a:extLst>
            </p:cNvPr>
            <p:cNvSpPr txBox="1"/>
            <p:nvPr/>
          </p:nvSpPr>
          <p:spPr>
            <a:xfrm>
              <a:off x="4292009" y="1852095"/>
              <a:ext cx="707106" cy="3462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t</a:t>
              </a:r>
              <a:r>
                <a:rPr lang="en-US" sz="2400" baseline="-25000" dirty="0"/>
                <a:t>adv_0</a:t>
              </a: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D29E4392-302D-F749-B316-56AC3E9ABD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41524" y="1701209"/>
              <a:ext cx="2" cy="63795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BE60F61-E8A4-EA4E-BAE8-6A70C8D07057}"/>
                </a:ext>
              </a:extLst>
            </p:cNvPr>
            <p:cNvCxnSpPr>
              <a:cxnSpLocks/>
            </p:cNvCxnSpPr>
            <p:nvPr/>
          </p:nvCxnSpPr>
          <p:spPr>
            <a:xfrm>
              <a:off x="3441525" y="2020186"/>
              <a:ext cx="85048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C4F9AB2-6AA9-2141-A13D-A7EBD312E78B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5702472" y="1706242"/>
              <a:ext cx="2" cy="63795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D2C7C9F8-E5B7-5E47-A0BB-7835A813FC3A}"/>
                </a:ext>
              </a:extLst>
            </p:cNvPr>
            <p:cNvCxnSpPr>
              <a:cxnSpLocks/>
              <a:endCxn id="10" idx="3"/>
            </p:cNvCxnSpPr>
            <p:nvPr/>
          </p:nvCxnSpPr>
          <p:spPr>
            <a:xfrm flipH="1">
              <a:off x="4999115" y="2025219"/>
              <a:ext cx="703359" cy="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BF5EE20-3D84-DC47-BAAB-76EB15AC5869}"/>
              </a:ext>
            </a:extLst>
          </p:cNvPr>
          <p:cNvGrpSpPr/>
          <p:nvPr/>
        </p:nvGrpSpPr>
        <p:grpSpPr>
          <a:xfrm>
            <a:off x="1574097" y="2261569"/>
            <a:ext cx="3014602" cy="1462191"/>
            <a:chOff x="3441523" y="1701209"/>
            <a:chExt cx="2260952" cy="1096643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1937ED9-B982-A541-AD23-95631ADDFBF1}"/>
                </a:ext>
              </a:extLst>
            </p:cNvPr>
            <p:cNvSpPr txBox="1"/>
            <p:nvPr/>
          </p:nvSpPr>
          <p:spPr>
            <a:xfrm>
              <a:off x="4292009" y="1852095"/>
              <a:ext cx="630922" cy="3462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t</a:t>
              </a:r>
              <a:r>
                <a:rPr lang="en-US" sz="2400" baseline="-25000" dirty="0"/>
                <a:t>adv_1</a:t>
              </a: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8D4B860-33F5-2A4E-96F3-665FB3CACF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41523" y="1701209"/>
              <a:ext cx="3" cy="109664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A790860-DE5B-3E4F-8D6F-3AAC81F3CFD3}"/>
                </a:ext>
              </a:extLst>
            </p:cNvPr>
            <p:cNvCxnSpPr>
              <a:cxnSpLocks/>
            </p:cNvCxnSpPr>
            <p:nvPr/>
          </p:nvCxnSpPr>
          <p:spPr>
            <a:xfrm>
              <a:off x="3441525" y="2020186"/>
              <a:ext cx="85048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2730562-75E4-0242-A4A2-03175C05E38C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5702472" y="1706242"/>
              <a:ext cx="2" cy="63795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A30BF6F-CFBE-8C49-BB40-201476DDC203}"/>
                </a:ext>
              </a:extLst>
            </p:cNvPr>
            <p:cNvCxnSpPr>
              <a:cxnSpLocks/>
              <a:endCxn id="16" idx="3"/>
            </p:cNvCxnSpPr>
            <p:nvPr/>
          </p:nvCxnSpPr>
          <p:spPr>
            <a:xfrm flipH="1">
              <a:off x="4922931" y="2025219"/>
              <a:ext cx="779544" cy="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C61DDAF4-98D3-384D-90DA-06CD5F708975}"/>
              </a:ext>
            </a:extLst>
          </p:cNvPr>
          <p:cNvSpPr/>
          <p:nvPr/>
        </p:nvSpPr>
        <p:spPr>
          <a:xfrm>
            <a:off x="3081402" y="4244889"/>
            <a:ext cx="3014597" cy="250521"/>
          </a:xfrm>
          <a:prstGeom prst="rect">
            <a:avLst/>
          </a:prstGeom>
          <a:solidFill>
            <a:srgbClr val="00C1D6"/>
          </a:solidFill>
          <a:ln>
            <a:solidFill>
              <a:srgbClr val="0097AA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Packet 1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69731C9-19DA-5F45-9F68-7D5DBDBC44C1}"/>
              </a:ext>
            </a:extLst>
          </p:cNvPr>
          <p:cNvSpPr/>
          <p:nvPr/>
        </p:nvSpPr>
        <p:spPr>
          <a:xfrm>
            <a:off x="4588700" y="4746418"/>
            <a:ext cx="3014597" cy="250521"/>
          </a:xfrm>
          <a:prstGeom prst="rect">
            <a:avLst/>
          </a:prstGeom>
          <a:solidFill>
            <a:srgbClr val="00C1D6"/>
          </a:solidFill>
          <a:ln>
            <a:solidFill>
              <a:srgbClr val="0097AA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Packet 1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EB613E4-483A-B644-A471-F20B08B23045}"/>
              </a:ext>
            </a:extLst>
          </p:cNvPr>
          <p:cNvSpPr/>
          <p:nvPr/>
        </p:nvSpPr>
        <p:spPr>
          <a:xfrm>
            <a:off x="6095999" y="5245146"/>
            <a:ext cx="3014597" cy="250521"/>
          </a:xfrm>
          <a:prstGeom prst="rect">
            <a:avLst/>
          </a:prstGeom>
          <a:solidFill>
            <a:srgbClr val="00C1D6"/>
          </a:solidFill>
          <a:ln>
            <a:solidFill>
              <a:srgbClr val="0097AA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Packet 1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4F27504-3C20-2141-A9F5-CF08C2A6C803}"/>
              </a:ext>
            </a:extLst>
          </p:cNvPr>
          <p:cNvSpPr/>
          <p:nvPr/>
        </p:nvSpPr>
        <p:spPr>
          <a:xfrm>
            <a:off x="7603296" y="5780396"/>
            <a:ext cx="3014597" cy="250521"/>
          </a:xfrm>
          <a:prstGeom prst="rect">
            <a:avLst/>
          </a:prstGeom>
          <a:solidFill>
            <a:srgbClr val="00C1D6"/>
          </a:solidFill>
          <a:ln>
            <a:solidFill>
              <a:srgbClr val="0097AA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Packet 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89E9248-9AD0-4C4C-BDBD-56039F0679BE}"/>
              </a:ext>
            </a:extLst>
          </p:cNvPr>
          <p:cNvSpPr txBox="1"/>
          <p:nvPr/>
        </p:nvSpPr>
        <p:spPr>
          <a:xfrm>
            <a:off x="433781" y="6157282"/>
            <a:ext cx="11342620" cy="420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67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Jeon, </a:t>
            </a:r>
            <a:r>
              <a:rPr lang="en-US" sz="1067" dirty="0" err="1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Wha</a:t>
            </a:r>
            <a:r>
              <a:rPr lang="en-US" sz="1067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 Sook, et al. "Performance analysis of neighbor discovery process in </a:t>
            </a:r>
            <a:r>
              <a:rPr lang="en-US" sz="1067" dirty="0" err="1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bluetooth</a:t>
            </a:r>
            <a:r>
              <a:rPr lang="en-US" sz="1067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 low-energy networks." (IEEE Transactions on Vehicular Technology, 2016).</a:t>
            </a:r>
            <a:br>
              <a:rPr lang="en-US" sz="1067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</a:br>
            <a:r>
              <a:rPr lang="en-US" sz="1067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 Perez-Diaz de </a:t>
            </a:r>
            <a:r>
              <a:rPr lang="en-US" sz="1067" dirty="0" err="1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Cerio</a:t>
            </a:r>
            <a:r>
              <a:rPr lang="en-US" sz="1067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, David, et al. "Analytical and experimental performance evaluation of BLE neighbor discovery process including non-idealities of real chipsets." (Sensors, 2017).</a:t>
            </a:r>
          </a:p>
        </p:txBody>
      </p:sp>
    </p:spTree>
    <p:extLst>
      <p:ext uri="{BB962C8B-B14F-4D97-AF65-F5344CB8AC3E}">
        <p14:creationId xmlns:p14="http://schemas.microsoft.com/office/powerpoint/2010/main" val="186406116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27971-1BE8-9B48-BC8D-541AA404AD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probability of a packet collision?</a:t>
            </a:r>
          </a:p>
        </p:txBody>
      </p:sp>
      <p:sp>
        <p:nvSpPr>
          <p:cNvPr id="29" name="Slide Number Placeholder 28">
            <a:extLst>
              <a:ext uri="{FF2B5EF4-FFF2-40B4-BE49-F238E27FC236}">
                <a16:creationId xmlns:a16="http://schemas.microsoft.com/office/drawing/2014/main" id="{2586CBBC-BFCF-6F4F-A8EB-AF64AE9AC1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68</a:t>
            </a:fld>
            <a:endParaRPr lang="e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3C9FEA0-D052-274D-86AF-90B66ED5B014}"/>
              </a:ext>
            </a:extLst>
          </p:cNvPr>
          <p:cNvSpPr/>
          <p:nvPr/>
        </p:nvSpPr>
        <p:spPr>
          <a:xfrm>
            <a:off x="4588702" y="3244632"/>
            <a:ext cx="3014597" cy="2505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Packet 0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55F5000-5A4C-D94B-934A-F1D2ADE50BF8}"/>
              </a:ext>
            </a:extLst>
          </p:cNvPr>
          <p:cNvSpPr/>
          <p:nvPr/>
        </p:nvSpPr>
        <p:spPr>
          <a:xfrm>
            <a:off x="1574104" y="3861560"/>
            <a:ext cx="3014597" cy="250521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Packet 1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D01C35C-8A32-704A-B1CB-597A70BA28CC}"/>
              </a:ext>
            </a:extLst>
          </p:cNvPr>
          <p:cNvCxnSpPr/>
          <p:nvPr/>
        </p:nvCxnSpPr>
        <p:spPr>
          <a:xfrm>
            <a:off x="1455479" y="1795721"/>
            <a:ext cx="1016945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92890F3-F448-AA48-A1DF-BB1431B10853}"/>
              </a:ext>
            </a:extLst>
          </p:cNvPr>
          <p:cNvSpPr txBox="1"/>
          <p:nvPr/>
        </p:nvSpPr>
        <p:spPr>
          <a:xfrm>
            <a:off x="718289" y="1590537"/>
            <a:ext cx="20954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time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DBA323E-FA8A-874C-8776-3243068B67C1}"/>
              </a:ext>
            </a:extLst>
          </p:cNvPr>
          <p:cNvGrpSpPr/>
          <p:nvPr/>
        </p:nvGrpSpPr>
        <p:grpSpPr>
          <a:xfrm>
            <a:off x="4588698" y="2268278"/>
            <a:ext cx="3014601" cy="857316"/>
            <a:chOff x="3441524" y="1701209"/>
            <a:chExt cx="2260951" cy="64298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86588D6-C259-AE45-ABFB-71DE58FD1E9A}"/>
                </a:ext>
              </a:extLst>
            </p:cNvPr>
            <p:cNvSpPr txBox="1"/>
            <p:nvPr/>
          </p:nvSpPr>
          <p:spPr>
            <a:xfrm>
              <a:off x="4292009" y="1852095"/>
              <a:ext cx="721148" cy="3462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t</a:t>
              </a:r>
              <a:r>
                <a:rPr lang="en-US" sz="2400" baseline="-25000" dirty="0"/>
                <a:t>adv_0</a:t>
              </a: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D29E4392-302D-F749-B316-56AC3E9ABD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41524" y="1701209"/>
              <a:ext cx="2" cy="63795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BE60F61-E8A4-EA4E-BAE8-6A70C8D07057}"/>
                </a:ext>
              </a:extLst>
            </p:cNvPr>
            <p:cNvCxnSpPr>
              <a:cxnSpLocks/>
            </p:cNvCxnSpPr>
            <p:nvPr/>
          </p:nvCxnSpPr>
          <p:spPr>
            <a:xfrm>
              <a:off x="3441525" y="2020186"/>
              <a:ext cx="85048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C4F9AB2-6AA9-2141-A13D-A7EBD312E78B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5702472" y="1706242"/>
              <a:ext cx="2" cy="63795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D2C7C9F8-E5B7-5E47-A0BB-7835A813FC3A}"/>
                </a:ext>
              </a:extLst>
            </p:cNvPr>
            <p:cNvCxnSpPr>
              <a:cxnSpLocks/>
              <a:endCxn id="10" idx="3"/>
            </p:cNvCxnSpPr>
            <p:nvPr/>
          </p:nvCxnSpPr>
          <p:spPr>
            <a:xfrm flipH="1">
              <a:off x="5013157" y="2025219"/>
              <a:ext cx="689318" cy="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B15F815-A869-6E43-BDB9-35F2B73F121D}"/>
                  </a:ext>
                </a:extLst>
              </p:cNvPr>
              <p:cNvSpPr txBox="1"/>
              <p:nvPr/>
            </p:nvSpPr>
            <p:spPr>
              <a:xfrm>
                <a:off x="2708079" y="4665894"/>
                <a:ext cx="4520466" cy="8088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=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𝑉𝑢𝑙𝑛𝑒𝑟𝑎𝑏𝑙𝑒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𝑃𝑒𝑟𝑖𝑜𝑑</m:t>
                        </m:r>
                      </m:num>
                      <m:den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𝑇𝑟𝑎𝑛𝑠𝑚𝑖𝑠𝑠𝑖𝑜𝑛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𝑊𝑖𝑛𝑑𝑜𝑤</m:t>
                        </m:r>
                      </m:den>
                    </m:f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B15F815-A869-6E43-BDB9-35F2B73F12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8079" y="4665894"/>
                <a:ext cx="4520466" cy="80881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0968AB68-0516-9249-BC9E-56A54E2D633B}"/>
              </a:ext>
            </a:extLst>
          </p:cNvPr>
          <p:cNvSpPr txBox="1"/>
          <p:nvPr/>
        </p:nvSpPr>
        <p:spPr>
          <a:xfrm>
            <a:off x="612637" y="4677216"/>
            <a:ext cx="20954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Probability of Collision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638B467-734A-5544-AE2D-8C8B26AC2905}"/>
                  </a:ext>
                </a:extLst>
              </p:cNvPr>
              <p:cNvSpPr txBox="1"/>
              <p:nvPr/>
            </p:nvSpPr>
            <p:spPr>
              <a:xfrm>
                <a:off x="7086600" y="4621693"/>
                <a:ext cx="4689800" cy="9050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=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𝑎𝑑𝑣</m:t>
                            </m:r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_1</m:t>
                            </m:r>
                          </m:sub>
                        </m:sSub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𝑎𝑑𝑣</m:t>
                            </m:r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_0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𝑎𝑑𝑣</m:t>
                            </m:r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_</m:t>
                            </m:r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𝑖𝑛𝑡𝑒𝑟𝑣𝑎𝑙</m:t>
                            </m:r>
                          </m:sub>
                        </m:sSub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l-G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Ε</m:t>
                        </m:r>
                        <m: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𝑎𝑑𝑣</m:t>
                            </m:r>
                            <m:r>
                              <a:rPr lang="en-US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_</m:t>
                            </m:r>
                            <m:r>
                              <a:rPr lang="en-US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𝑑𝑒𝑙𝑎𝑦</m:t>
                            </m:r>
                          </m:sub>
                        </m:sSub>
                        <m: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638B467-734A-5544-AE2D-8C8B26AC29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6600" y="4621693"/>
                <a:ext cx="4689800" cy="905056"/>
              </a:xfrm>
              <a:prstGeom prst="rect">
                <a:avLst/>
              </a:prstGeom>
              <a:blipFill>
                <a:blip r:embed="rId4"/>
                <a:stretch>
                  <a:fillRect l="-10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19F4279D-9D36-964A-8F69-6E93330939AE}"/>
              </a:ext>
            </a:extLst>
          </p:cNvPr>
          <p:cNvSpPr txBox="1"/>
          <p:nvPr/>
        </p:nvSpPr>
        <p:spPr>
          <a:xfrm>
            <a:off x="433781" y="6157282"/>
            <a:ext cx="11342620" cy="420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67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Jeon, </a:t>
            </a:r>
            <a:r>
              <a:rPr lang="en-US" sz="1067" dirty="0" err="1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Wha</a:t>
            </a:r>
            <a:r>
              <a:rPr lang="en-US" sz="1067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 Sook, et al. "Performance analysis of neighbor discovery process in </a:t>
            </a:r>
            <a:r>
              <a:rPr lang="en-US" sz="1067" dirty="0" err="1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bluetooth</a:t>
            </a:r>
            <a:r>
              <a:rPr lang="en-US" sz="1067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 low-energy networks." (IEEE Transactions on Vehicular Technology, 2016).</a:t>
            </a:r>
            <a:br>
              <a:rPr lang="en-US" sz="1067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</a:br>
            <a:r>
              <a:rPr lang="en-US" sz="1067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 Perez-Diaz de </a:t>
            </a:r>
            <a:r>
              <a:rPr lang="en-US" sz="1067" dirty="0" err="1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Cerio</a:t>
            </a:r>
            <a:r>
              <a:rPr lang="en-US" sz="1067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, David, et al. "Analytical and experimental performance evaluation of BLE neighbor discovery process including non-idealities of real chipsets." (Sensors, 2017).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2724D1F-9E6C-E0FA-CF62-9DF06B22E8DA}"/>
              </a:ext>
            </a:extLst>
          </p:cNvPr>
          <p:cNvGrpSpPr/>
          <p:nvPr/>
        </p:nvGrpSpPr>
        <p:grpSpPr>
          <a:xfrm>
            <a:off x="1574097" y="2261569"/>
            <a:ext cx="3014602" cy="1462191"/>
            <a:chOff x="3441523" y="1701209"/>
            <a:chExt cx="2260952" cy="1096643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957A489-8292-2F18-57EF-B21D36B01F25}"/>
                </a:ext>
              </a:extLst>
            </p:cNvPr>
            <p:cNvSpPr txBox="1"/>
            <p:nvPr/>
          </p:nvSpPr>
          <p:spPr>
            <a:xfrm>
              <a:off x="4292009" y="1852095"/>
              <a:ext cx="630922" cy="3462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t</a:t>
              </a:r>
              <a:r>
                <a:rPr lang="en-US" sz="2400" baseline="-25000" dirty="0"/>
                <a:t>adv_1</a:t>
              </a:r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AF700F9D-D944-CAF5-85E6-A87970CF25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41523" y="1701209"/>
              <a:ext cx="3" cy="109664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2CE49549-D835-7253-A9E1-27F3C2B4C7FD}"/>
                </a:ext>
              </a:extLst>
            </p:cNvPr>
            <p:cNvCxnSpPr>
              <a:cxnSpLocks/>
            </p:cNvCxnSpPr>
            <p:nvPr/>
          </p:nvCxnSpPr>
          <p:spPr>
            <a:xfrm>
              <a:off x="3441525" y="2020186"/>
              <a:ext cx="85048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96EF588C-A5B6-E1BC-26E8-525CB0017A25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5702472" y="1706242"/>
              <a:ext cx="2" cy="63795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6670016-B392-D3E8-A966-9A492448BE85}"/>
                </a:ext>
              </a:extLst>
            </p:cNvPr>
            <p:cNvCxnSpPr>
              <a:cxnSpLocks/>
              <a:endCxn id="21" idx="3"/>
            </p:cNvCxnSpPr>
            <p:nvPr/>
          </p:nvCxnSpPr>
          <p:spPr>
            <a:xfrm flipH="1">
              <a:off x="4922931" y="2025219"/>
              <a:ext cx="779544" cy="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7886476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EC71E9-C47D-4B1B-A051-99E3AA1DD3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Determine Probability of Multiple Failures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67F9D2-0582-436C-87B8-4963C151A7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Given:</a:t>
            </a:r>
          </a:p>
          <a:p>
            <a:pPr lvl="1"/>
            <a:r>
              <a:rPr lang="en-US" dirty="0"/>
              <a:t>Probability of Collision</a:t>
            </a:r>
          </a:p>
          <a:p>
            <a:endParaRPr lang="en-US" dirty="0"/>
          </a:p>
          <a:p>
            <a:r>
              <a:rPr lang="en-US" dirty="0"/>
              <a:t>Determine:</a:t>
            </a:r>
          </a:p>
          <a:p>
            <a:pPr lvl="1"/>
            <a:r>
              <a:rPr lang="en-US" dirty="0"/>
              <a:t>Probability of Reception for data sent redundantly across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M</a:t>
            </a:r>
            <a:r>
              <a:rPr lang="en-US" dirty="0"/>
              <a:t> packets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i.e., what are the odds that </a:t>
            </a:r>
            <a:r>
              <a:rPr lang="en-US" b="1" dirty="0"/>
              <a:t>at least one</a:t>
            </a:r>
            <a:r>
              <a:rPr lang="en-US" dirty="0"/>
              <a:t> of the packets doesn’t collide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1 – (Probability of </a:t>
            </a:r>
            <a:r>
              <a:rPr lang="en-US" dirty="0" err="1"/>
              <a:t>Collision</a:t>
            </a:r>
            <a:r>
              <a:rPr lang="en-US" baseline="30000" dirty="0" err="1"/>
              <a:t>M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(P</a:t>
            </a:r>
            <a:r>
              <a:rPr lang="en-US" baseline="-25000" dirty="0"/>
              <a:t>c</a:t>
            </a:r>
            <a:r>
              <a:rPr lang="en-US" dirty="0"/>
              <a:t>)</a:t>
            </a:r>
            <a:r>
              <a:rPr lang="en-US" baseline="30000" dirty="0"/>
              <a:t>M</a:t>
            </a:r>
            <a:r>
              <a:rPr lang="en-US" dirty="0"/>
              <a:t> = Probability that all of them collide</a:t>
            </a:r>
          </a:p>
          <a:p>
            <a:pPr lvl="2"/>
            <a:r>
              <a:rPr lang="en-US" dirty="0"/>
              <a:t>1-that = Probability that NOT all of them collide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891900-80A5-4EBF-822F-28ECC21804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518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C4B760-5CBB-7EE1-B741-85424FD594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054545E-20E0-131F-8FE6-21C39BCE9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2D9152-2512-E561-CFC3-D180447F97F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/>
              <a:t>BLE Layers</a:t>
            </a:r>
          </a:p>
          <a:p>
            <a:pPr lvl="1"/>
            <a:r>
              <a:rPr lang="en-US" b="1" dirty="0"/>
              <a:t>Physical Layer</a:t>
            </a:r>
          </a:p>
          <a:p>
            <a:pPr lvl="1"/>
            <a:r>
              <a:rPr lang="en-US" dirty="0"/>
              <a:t>Link Layer</a:t>
            </a:r>
          </a:p>
          <a:p>
            <a:pPr lvl="1"/>
            <a:endParaRPr lang="en-US" dirty="0"/>
          </a:p>
          <a:p>
            <a:r>
              <a:rPr lang="en-US" dirty="0"/>
              <a:t>BLE roles</a:t>
            </a:r>
          </a:p>
          <a:p>
            <a:pPr lvl="1"/>
            <a:r>
              <a:rPr lang="en-US" dirty="0"/>
              <a:t>Advertising</a:t>
            </a:r>
          </a:p>
          <a:p>
            <a:pPr lvl="1"/>
            <a:r>
              <a:rPr lang="en-US" dirty="0"/>
              <a:t>Scanning</a:t>
            </a:r>
          </a:p>
          <a:p>
            <a:pPr lvl="2"/>
            <a:r>
              <a:rPr lang="en-US" dirty="0"/>
              <a:t>Scan Responses</a:t>
            </a:r>
          </a:p>
          <a:p>
            <a:pPr lvl="1"/>
            <a:endParaRPr lang="en-US" b="1" dirty="0"/>
          </a:p>
          <a:p>
            <a:r>
              <a:rPr lang="en-US" dirty="0"/>
              <a:t>Communicating with advertisements</a:t>
            </a:r>
          </a:p>
          <a:p>
            <a:pPr lvl="1"/>
            <a:r>
              <a:rPr lang="en-US" dirty="0"/>
              <a:t>Advertisement Use Cases</a:t>
            </a:r>
          </a:p>
          <a:p>
            <a:pPr lvl="1"/>
            <a:r>
              <a:rPr lang="en-US" dirty="0"/>
              <a:t>Energy Use</a:t>
            </a:r>
          </a:p>
          <a:p>
            <a:pPr lvl="1"/>
            <a:r>
              <a:rPr lang="en-US" dirty="0"/>
              <a:t>Packet Collisions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B795EEE1-5836-DE9D-7A63-B5BC46FC3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44280674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27971-1BE8-9B48-BC8D-541AA404AD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determine reception rate?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17B75ABB-6346-7749-81B8-08462F1387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152396" indent="0">
                  <a:buNone/>
                </a:pPr>
                <a:r>
                  <a:rPr lang="en-US" dirty="0"/>
                  <a:t>With redundancy, we care about data reception instead of packet reception.</a:t>
                </a:r>
              </a:p>
              <a:p>
                <a:endParaRPr lang="en-US" dirty="0"/>
              </a:p>
              <a:p>
                <a:pPr marL="152396" indent="0">
                  <a:buNone/>
                </a:pPr>
                <a:r>
                  <a:rPr lang="en-US" dirty="0"/>
                  <a:t>Naïve model:</a:t>
                </a:r>
              </a:p>
              <a:p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𝑎𝑐𝑘𝑒𝑡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𝑒𝑐𝑒𝑝𝑡𝑖𝑜𝑛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𝑎𝑡𝑒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=1−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𝑃𝑟𝑜𝑏𝑎𝑏𝑖𝑙𝑖𝑡𝑦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𝑜𝑓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𝐶𝑜𝑙𝑙𝑖𝑠𝑖𝑜𝑛</m:t>
                        </m:r>
                      </m:e>
                    </m:d>
                  </m:oMath>
                </a14:m>
                <a:endParaRPr lang="en-US" sz="2400" dirty="0"/>
              </a:p>
              <a:p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𝑎𝑡𝑎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𝑅𝑒𝑐𝑒𝑝𝑡𝑖𝑜𝑛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𝑅𝑎𝑡𝑒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=1−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𝑃𝑟𝑜𝑏𝑎𝑏𝑖𝑙𝑖𝑡𝑦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𝑜𝑓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𝐶𝑜𝑙𝑙𝑖𝑠𝑖𝑜𝑛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𝑁𝑢𝑚𝑏𝑒𝑟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𝑜𝑓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𝑃𝑎𝑐𝑘𝑒𝑡𝑠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marL="152396" indent="0">
                  <a:buNone/>
                </a:pPr>
                <a:r>
                  <a:rPr lang="en-US" dirty="0"/>
                  <a:t>Data Reception Assumption: repeat packet collisions are independent.</a:t>
                </a:r>
              </a:p>
              <a:p>
                <a:pPr lvl="1"/>
                <a:r>
                  <a:rPr lang="en-US" dirty="0"/>
                  <a:t>True for any arbitrary selection of two BLE devices</a:t>
                </a:r>
              </a:p>
              <a:p>
                <a:pPr lvl="1"/>
                <a:r>
                  <a:rPr lang="en-US" dirty="0"/>
                  <a:t>False for two devices that have recently collided (but difference is ~1%)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17B75ABB-6346-7749-81B8-08462F1387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778" t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774A67-3CEB-9B4B-9661-2BD3D477F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70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09788920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01765C33-F23F-E940-A048-7E46AF1D92A7}"/>
              </a:ext>
            </a:extLst>
          </p:cNvPr>
          <p:cNvSpPr/>
          <p:nvPr/>
        </p:nvSpPr>
        <p:spPr>
          <a:xfrm>
            <a:off x="9326312" y="3910820"/>
            <a:ext cx="1284187" cy="12198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  <a:defRPr/>
            </a:pPr>
            <a:endParaRPr lang="en-US" sz="1867" kern="0">
              <a:solidFill>
                <a:srgbClr val="FFFFFF"/>
              </a:solidFill>
              <a:latin typeface="Arial"/>
              <a:sym typeface="Arial"/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500A05F9-BBE6-FE43-8025-C671C46665C1}"/>
              </a:ext>
            </a:extLst>
          </p:cNvPr>
          <p:cNvSpPr/>
          <p:nvPr/>
        </p:nvSpPr>
        <p:spPr>
          <a:xfrm>
            <a:off x="8047140" y="3910820"/>
            <a:ext cx="1284187" cy="12198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  <a:defRPr/>
            </a:pPr>
            <a:endParaRPr lang="en-US" sz="1867" kern="0">
              <a:solidFill>
                <a:srgbClr val="FFFFFF"/>
              </a:solidFill>
              <a:latin typeface="Arial"/>
              <a:sym typeface="Arial"/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8ACF31AD-4BFF-EE48-9235-E82E212D547C}"/>
              </a:ext>
            </a:extLst>
          </p:cNvPr>
          <p:cNvSpPr/>
          <p:nvPr/>
        </p:nvSpPr>
        <p:spPr>
          <a:xfrm>
            <a:off x="6760447" y="3910820"/>
            <a:ext cx="1284187" cy="12198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  <a:defRPr/>
            </a:pPr>
            <a:endParaRPr lang="en-US" sz="1867" kern="0">
              <a:solidFill>
                <a:srgbClr val="FFFFFF"/>
              </a:solidFill>
              <a:latin typeface="Arial"/>
              <a:sym typeface="Arial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817E1E6-EABB-1241-A822-C528236CF6F2}"/>
              </a:ext>
            </a:extLst>
          </p:cNvPr>
          <p:cNvSpPr/>
          <p:nvPr/>
        </p:nvSpPr>
        <p:spPr>
          <a:xfrm>
            <a:off x="3448977" y="4687249"/>
            <a:ext cx="1284187" cy="46414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  <a:defRPr/>
            </a:pPr>
            <a:endParaRPr lang="en-US" sz="1867" kern="0">
              <a:solidFill>
                <a:srgbClr val="FFFFFF"/>
              </a:solidFill>
              <a:latin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B27971-1BE8-9B48-BC8D-541AA404AD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are transmissions from two devices independent?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B75ABB-6346-7749-81B8-08462F1387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52396" indent="0">
              <a:buNone/>
            </a:pPr>
            <a:r>
              <a:rPr lang="en-US" dirty="0"/>
              <a:t>Assumption is </a:t>
            </a:r>
            <a:r>
              <a:rPr lang="en-US" i="1" dirty="0"/>
              <a:t>true</a:t>
            </a:r>
            <a:r>
              <a:rPr lang="en-US" dirty="0"/>
              <a:t> for any BLE device that has been advertising for some time</a:t>
            </a:r>
          </a:p>
          <a:p>
            <a:pPr lvl="1"/>
            <a:r>
              <a:rPr lang="en-US" dirty="0"/>
              <a:t>Sum of random delays grows the uncertainty of transmission.</a:t>
            </a:r>
          </a:p>
          <a:p>
            <a:pPr lvl="1"/>
            <a:r>
              <a:rPr lang="en-US" dirty="0"/>
              <a:t>Applied to periodic transmissions, any point in interval becomes equally likely.</a:t>
            </a:r>
          </a:p>
          <a:p>
            <a:pPr lvl="2"/>
            <a:r>
              <a:rPr lang="en-US" dirty="0"/>
              <a:t>Range of 1x delay, 2x delay, 3x delay, until it wraps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99EF1B-06CF-094E-BDA1-64EDBC69C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  <a:defRPr/>
            </a:pPr>
            <a:fld id="{00000000-1234-1234-1234-123412341234}" type="slidenum">
              <a:rPr lang="en" sz="1333" kern="0">
                <a:solidFill>
                  <a:srgbClr val="595959"/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  <a:defRPr/>
              </a:pPr>
              <a:t>71</a:t>
            </a:fld>
            <a:endParaRPr lang="en" sz="1333" kern="0">
              <a:solidFill>
                <a:srgbClr val="595959"/>
              </a:solidFill>
              <a:latin typeface="Arial"/>
              <a:cs typeface="Arial"/>
              <a:sym typeface="Arial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AACF468-0060-2341-9582-7F8C6A5EAE76}"/>
              </a:ext>
            </a:extLst>
          </p:cNvPr>
          <p:cNvCxnSpPr/>
          <p:nvPr/>
        </p:nvCxnSpPr>
        <p:spPr>
          <a:xfrm>
            <a:off x="1379279" y="5177433"/>
            <a:ext cx="1016945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F7E3EEB-924C-784C-ADBC-E47E41A20A09}"/>
              </a:ext>
            </a:extLst>
          </p:cNvPr>
          <p:cNvSpPr txBox="1"/>
          <p:nvPr/>
        </p:nvSpPr>
        <p:spPr>
          <a:xfrm>
            <a:off x="642089" y="4972249"/>
            <a:ext cx="737191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>
              <a:buClr>
                <a:srgbClr val="000000"/>
              </a:buClr>
              <a:defRPr/>
            </a:pPr>
            <a:r>
              <a:rPr lang="en-US"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time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BE3E353-AABA-5748-857D-C25CE277CFA4}"/>
              </a:ext>
            </a:extLst>
          </p:cNvPr>
          <p:cNvSpPr/>
          <p:nvPr/>
        </p:nvSpPr>
        <p:spPr>
          <a:xfrm>
            <a:off x="1767840" y="4736123"/>
            <a:ext cx="228600" cy="4413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  <a:defRPr/>
            </a:pPr>
            <a:endParaRPr lang="en-US" sz="1867" kern="0">
              <a:solidFill>
                <a:srgbClr val="FFFFFF"/>
              </a:solidFill>
              <a:latin typeface="Arial"/>
              <a:sym typeface="Arial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2AA828E-8C21-E247-875C-C45B118C6452}"/>
              </a:ext>
            </a:extLst>
          </p:cNvPr>
          <p:cNvSpPr/>
          <p:nvPr/>
        </p:nvSpPr>
        <p:spPr>
          <a:xfrm>
            <a:off x="4733164" y="4696526"/>
            <a:ext cx="228600" cy="4413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  <a:defRPr/>
            </a:pPr>
            <a:endParaRPr lang="en-US" sz="1867" kern="0">
              <a:solidFill>
                <a:srgbClr val="FFFFFF"/>
              </a:solidFill>
              <a:latin typeface="Arial"/>
              <a:sym typeface="Arial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26E7F61-D232-DE4B-8E6E-0C046F18D4C5}"/>
              </a:ext>
            </a:extLst>
          </p:cNvPr>
          <p:cNvGrpSpPr/>
          <p:nvPr/>
        </p:nvGrpSpPr>
        <p:grpSpPr>
          <a:xfrm>
            <a:off x="1744390" y="5241224"/>
            <a:ext cx="1714791" cy="850606"/>
            <a:chOff x="1308292" y="3930920"/>
            <a:chExt cx="1407216" cy="637955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EB55B1C-4D92-DD4C-A9CC-47537FDF9B5E}"/>
                </a:ext>
              </a:extLst>
            </p:cNvPr>
            <p:cNvSpPr txBox="1"/>
            <p:nvPr/>
          </p:nvSpPr>
          <p:spPr>
            <a:xfrm>
              <a:off x="1485574" y="4107526"/>
              <a:ext cx="1044282" cy="2847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1219170">
                <a:buClr>
                  <a:srgbClr val="000000"/>
                </a:buClr>
                <a:defRPr/>
              </a:pPr>
              <a:r>
                <a:rPr lang="en-US" sz="1867" kern="0" dirty="0" err="1">
                  <a:solidFill>
                    <a:srgbClr val="000000"/>
                  </a:solidFill>
                  <a:latin typeface="Arial"/>
                  <a:cs typeface="Arial"/>
                  <a:sym typeface="Arial"/>
                </a:rPr>
                <a:t>T</a:t>
              </a:r>
              <a:r>
                <a:rPr lang="en-US" sz="1867" kern="0" baseline="-25000" dirty="0" err="1">
                  <a:solidFill>
                    <a:srgbClr val="000000"/>
                  </a:solidFill>
                  <a:latin typeface="Arial"/>
                  <a:cs typeface="Arial"/>
                  <a:sym typeface="Arial"/>
                </a:rPr>
                <a:t>adv_interval</a:t>
              </a:r>
              <a:endParaRPr lang="en-US"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31D76B1-6CDE-2B4A-A19A-14938827337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08292" y="3930921"/>
              <a:ext cx="3" cy="63795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FC77A91-EFD5-5D4A-A500-AB57C3475CD6}"/>
                </a:ext>
              </a:extLst>
            </p:cNvPr>
            <p:cNvCxnSpPr>
              <a:cxnSpLocks/>
              <a:endCxn id="10" idx="1"/>
            </p:cNvCxnSpPr>
            <p:nvPr/>
          </p:nvCxnSpPr>
          <p:spPr>
            <a:xfrm flipV="1">
              <a:off x="1308292" y="4249897"/>
              <a:ext cx="177282" cy="68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82EB793-A98A-864B-BFE7-F1237787CBC4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2707135" y="3930920"/>
              <a:ext cx="3" cy="63795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F951699-AE64-3942-A213-2A915DC6E944}"/>
                </a:ext>
              </a:extLst>
            </p:cNvPr>
            <p:cNvCxnSpPr>
              <a:cxnSpLocks/>
              <a:stCxn id="10" idx="3"/>
            </p:cNvCxnSpPr>
            <p:nvPr/>
          </p:nvCxnSpPr>
          <p:spPr>
            <a:xfrm>
              <a:off x="2529857" y="4249897"/>
              <a:ext cx="185651" cy="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90B16B5-CAB5-C446-919A-5BD0A3D5FA19}"/>
              </a:ext>
            </a:extLst>
          </p:cNvPr>
          <p:cNvGrpSpPr/>
          <p:nvPr/>
        </p:nvGrpSpPr>
        <p:grpSpPr>
          <a:xfrm>
            <a:off x="3448976" y="5241225"/>
            <a:ext cx="1260648" cy="850605"/>
            <a:chOff x="1308292" y="3930921"/>
            <a:chExt cx="1530278" cy="637954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EA3E448-46BE-BC43-BCFF-83E29BC93FDD}"/>
                </a:ext>
              </a:extLst>
            </p:cNvPr>
            <p:cNvSpPr txBox="1"/>
            <p:nvPr/>
          </p:nvSpPr>
          <p:spPr>
            <a:xfrm>
              <a:off x="1572520" y="4107527"/>
              <a:ext cx="1001823" cy="2847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1219170">
                <a:buClr>
                  <a:srgbClr val="000000"/>
                </a:buClr>
                <a:defRPr/>
              </a:pPr>
              <a:r>
                <a:rPr lang="en-US" sz="1867" kern="0" dirty="0">
                  <a:solidFill>
                    <a:srgbClr val="000000"/>
                  </a:solidFill>
                  <a:latin typeface="Arial"/>
                  <a:cs typeface="Arial"/>
                  <a:sym typeface="Arial"/>
                </a:rPr>
                <a:t>delay</a:t>
              </a: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C0525B1-C8A5-E64E-9488-EFA8ECD3B7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08292" y="3930921"/>
              <a:ext cx="2" cy="63795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C9F39640-988F-A147-B22D-A80E73864EF9}"/>
                </a:ext>
              </a:extLst>
            </p:cNvPr>
            <p:cNvCxnSpPr>
              <a:cxnSpLocks/>
              <a:endCxn id="16" idx="1"/>
            </p:cNvCxnSpPr>
            <p:nvPr/>
          </p:nvCxnSpPr>
          <p:spPr>
            <a:xfrm flipV="1">
              <a:off x="1308292" y="4249898"/>
              <a:ext cx="264228" cy="68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C3F0464-CD69-574B-8AEA-400467C84E6F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2838567" y="3930921"/>
              <a:ext cx="3" cy="63795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0D0941BB-67DB-1C4B-8360-4C37810BFC18}"/>
                </a:ext>
              </a:extLst>
            </p:cNvPr>
            <p:cNvCxnSpPr>
              <a:cxnSpLocks/>
              <a:stCxn id="16" idx="3"/>
            </p:cNvCxnSpPr>
            <p:nvPr/>
          </p:nvCxnSpPr>
          <p:spPr>
            <a:xfrm>
              <a:off x="2574343" y="4249898"/>
              <a:ext cx="264222" cy="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7F486B5-97A0-BB46-A866-56642037E9D5}"/>
              </a:ext>
            </a:extLst>
          </p:cNvPr>
          <p:cNvGrpSpPr/>
          <p:nvPr/>
        </p:nvGrpSpPr>
        <p:grpSpPr>
          <a:xfrm>
            <a:off x="4709621" y="5241221"/>
            <a:ext cx="1714791" cy="850606"/>
            <a:chOff x="1308292" y="3930920"/>
            <a:chExt cx="1407216" cy="637955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E6A7CE0-727D-994E-9DEE-3F3084CA146F}"/>
                </a:ext>
              </a:extLst>
            </p:cNvPr>
            <p:cNvSpPr txBox="1"/>
            <p:nvPr/>
          </p:nvSpPr>
          <p:spPr>
            <a:xfrm>
              <a:off x="1485574" y="4107526"/>
              <a:ext cx="1044282" cy="2847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1219170">
                <a:buClr>
                  <a:srgbClr val="000000"/>
                </a:buClr>
                <a:defRPr/>
              </a:pPr>
              <a:r>
                <a:rPr lang="en-US" sz="1867" kern="0" dirty="0" err="1">
                  <a:solidFill>
                    <a:srgbClr val="000000"/>
                  </a:solidFill>
                  <a:latin typeface="Arial"/>
                  <a:cs typeface="Arial"/>
                  <a:sym typeface="Arial"/>
                </a:rPr>
                <a:t>T</a:t>
              </a:r>
              <a:r>
                <a:rPr lang="en-US" sz="1867" kern="0" baseline="-25000" dirty="0" err="1">
                  <a:solidFill>
                    <a:srgbClr val="000000"/>
                  </a:solidFill>
                  <a:latin typeface="Arial"/>
                  <a:cs typeface="Arial"/>
                  <a:sym typeface="Arial"/>
                </a:rPr>
                <a:t>adv_interval</a:t>
              </a:r>
              <a:endParaRPr lang="en-US"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A303FE2E-A86C-AD4D-9D18-833EA8995F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08292" y="3930921"/>
              <a:ext cx="3" cy="63795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E0F9C33E-A874-6E4C-A867-E8800B6FE53E}"/>
                </a:ext>
              </a:extLst>
            </p:cNvPr>
            <p:cNvCxnSpPr>
              <a:cxnSpLocks/>
              <a:endCxn id="35" idx="1"/>
            </p:cNvCxnSpPr>
            <p:nvPr/>
          </p:nvCxnSpPr>
          <p:spPr>
            <a:xfrm flipV="1">
              <a:off x="1308292" y="4249897"/>
              <a:ext cx="177282" cy="68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74417016-3C67-294F-B273-D29FDC00ABD8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2707135" y="3930920"/>
              <a:ext cx="3" cy="63795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5192FF72-776B-2A4F-8D8C-2F4E53B05170}"/>
                </a:ext>
              </a:extLst>
            </p:cNvPr>
            <p:cNvCxnSpPr>
              <a:cxnSpLocks/>
              <a:stCxn id="35" idx="3"/>
            </p:cNvCxnSpPr>
            <p:nvPr/>
          </p:nvCxnSpPr>
          <p:spPr>
            <a:xfrm>
              <a:off x="2529857" y="4249897"/>
              <a:ext cx="185651" cy="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A140E36E-91C5-394F-BCA3-6B1609B1C8F5}"/>
              </a:ext>
            </a:extLst>
          </p:cNvPr>
          <p:cNvGrpSpPr/>
          <p:nvPr/>
        </p:nvGrpSpPr>
        <p:grpSpPr>
          <a:xfrm>
            <a:off x="6414205" y="5242316"/>
            <a:ext cx="1260648" cy="850605"/>
            <a:chOff x="1308292" y="3930921"/>
            <a:chExt cx="1530278" cy="637954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DAF20911-7D48-6445-B017-90746CE97402}"/>
                </a:ext>
              </a:extLst>
            </p:cNvPr>
            <p:cNvSpPr txBox="1"/>
            <p:nvPr/>
          </p:nvSpPr>
          <p:spPr>
            <a:xfrm>
              <a:off x="1572520" y="4107527"/>
              <a:ext cx="1001823" cy="2847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1219170">
                <a:buClr>
                  <a:srgbClr val="000000"/>
                </a:buClr>
                <a:defRPr/>
              </a:pPr>
              <a:r>
                <a:rPr lang="en-US" sz="1867" kern="0" dirty="0">
                  <a:solidFill>
                    <a:srgbClr val="000000"/>
                  </a:solidFill>
                  <a:latin typeface="Arial"/>
                  <a:cs typeface="Arial"/>
                  <a:sym typeface="Arial"/>
                </a:rPr>
                <a:t>delay</a:t>
              </a:r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63B20FEB-921D-4C46-B1BC-390230FE2E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08292" y="3930921"/>
              <a:ext cx="2" cy="63795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B9DB7079-F30B-DB46-9738-F12EBDCF04EF}"/>
                </a:ext>
              </a:extLst>
            </p:cNvPr>
            <p:cNvCxnSpPr>
              <a:cxnSpLocks/>
              <a:endCxn id="41" idx="1"/>
            </p:cNvCxnSpPr>
            <p:nvPr/>
          </p:nvCxnSpPr>
          <p:spPr>
            <a:xfrm flipV="1">
              <a:off x="1308292" y="4249898"/>
              <a:ext cx="264228" cy="68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A2E2F9E-18A4-0E49-9E74-DAEDE6C782DF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2838567" y="3930921"/>
              <a:ext cx="3" cy="63795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D3167316-7C12-3441-8061-C9C66802EDFA}"/>
                </a:ext>
              </a:extLst>
            </p:cNvPr>
            <p:cNvCxnSpPr>
              <a:cxnSpLocks/>
              <a:stCxn id="41" idx="3"/>
            </p:cNvCxnSpPr>
            <p:nvPr/>
          </p:nvCxnSpPr>
          <p:spPr>
            <a:xfrm>
              <a:off x="2574343" y="4249898"/>
              <a:ext cx="264222" cy="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9C6F35C0-16D3-4644-ABC4-D597B895EBD7}"/>
              </a:ext>
            </a:extLst>
          </p:cNvPr>
          <p:cNvSpPr/>
          <p:nvPr/>
        </p:nvSpPr>
        <p:spPr>
          <a:xfrm>
            <a:off x="7674849" y="4692198"/>
            <a:ext cx="228600" cy="4413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  <a:defRPr/>
            </a:pPr>
            <a:endParaRPr lang="en-US" sz="1867" kern="0">
              <a:solidFill>
                <a:srgbClr val="FFFFFF"/>
              </a:solidFill>
              <a:latin typeface="Arial"/>
              <a:sym typeface="Arial"/>
            </a:endParaRP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A1F4624D-D59E-B544-9F85-ED25EFD544C4}"/>
              </a:ext>
            </a:extLst>
          </p:cNvPr>
          <p:cNvGrpSpPr/>
          <p:nvPr/>
        </p:nvGrpSpPr>
        <p:grpSpPr>
          <a:xfrm>
            <a:off x="7664810" y="5240128"/>
            <a:ext cx="1714791" cy="850606"/>
            <a:chOff x="1308292" y="3930920"/>
            <a:chExt cx="1407216" cy="637955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9A38E644-C1B9-4B45-8A4E-4B8E7DDFE056}"/>
                </a:ext>
              </a:extLst>
            </p:cNvPr>
            <p:cNvSpPr txBox="1"/>
            <p:nvPr/>
          </p:nvSpPr>
          <p:spPr>
            <a:xfrm>
              <a:off x="1485574" y="4107526"/>
              <a:ext cx="1044282" cy="2847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1219170">
                <a:buClr>
                  <a:srgbClr val="000000"/>
                </a:buClr>
                <a:defRPr/>
              </a:pPr>
              <a:r>
                <a:rPr lang="en-US" sz="1867" kern="0" dirty="0" err="1">
                  <a:solidFill>
                    <a:srgbClr val="000000"/>
                  </a:solidFill>
                  <a:latin typeface="Arial"/>
                  <a:cs typeface="Arial"/>
                  <a:sym typeface="Arial"/>
                </a:rPr>
                <a:t>T</a:t>
              </a:r>
              <a:r>
                <a:rPr lang="en-US" sz="1867" kern="0" baseline="-25000" dirty="0" err="1">
                  <a:solidFill>
                    <a:srgbClr val="000000"/>
                  </a:solidFill>
                  <a:latin typeface="Arial"/>
                  <a:cs typeface="Arial"/>
                  <a:sym typeface="Arial"/>
                </a:rPr>
                <a:t>adv_interval</a:t>
              </a:r>
              <a:endParaRPr lang="en-US"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757E8AB7-A579-404E-A982-12A8E82526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08292" y="3930921"/>
              <a:ext cx="3" cy="63795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38FC5ACE-DE82-1946-88C6-135E75D707C1}"/>
                </a:ext>
              </a:extLst>
            </p:cNvPr>
            <p:cNvCxnSpPr>
              <a:cxnSpLocks/>
              <a:endCxn id="49" idx="1"/>
            </p:cNvCxnSpPr>
            <p:nvPr/>
          </p:nvCxnSpPr>
          <p:spPr>
            <a:xfrm flipV="1">
              <a:off x="1308292" y="4249897"/>
              <a:ext cx="177282" cy="68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BCD2FED2-EA35-544F-9BBF-406CEC748823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2707135" y="3930920"/>
              <a:ext cx="3" cy="63795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D93D0127-7F26-174B-96B6-DB92302CCBF6}"/>
                </a:ext>
              </a:extLst>
            </p:cNvPr>
            <p:cNvCxnSpPr>
              <a:cxnSpLocks/>
              <a:stCxn id="49" idx="3"/>
            </p:cNvCxnSpPr>
            <p:nvPr/>
          </p:nvCxnSpPr>
          <p:spPr>
            <a:xfrm>
              <a:off x="2529857" y="4249897"/>
              <a:ext cx="185651" cy="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DD79A4BE-F13F-9D4D-B73D-8492F835992A}"/>
              </a:ext>
            </a:extLst>
          </p:cNvPr>
          <p:cNvGrpSpPr/>
          <p:nvPr/>
        </p:nvGrpSpPr>
        <p:grpSpPr>
          <a:xfrm>
            <a:off x="9369395" y="5241223"/>
            <a:ext cx="1260648" cy="850605"/>
            <a:chOff x="1308292" y="3930921"/>
            <a:chExt cx="1530278" cy="637954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37A768A4-B0F3-184F-9B8C-1F25E3323A7F}"/>
                </a:ext>
              </a:extLst>
            </p:cNvPr>
            <p:cNvSpPr txBox="1"/>
            <p:nvPr/>
          </p:nvSpPr>
          <p:spPr>
            <a:xfrm>
              <a:off x="1572520" y="4107527"/>
              <a:ext cx="1001823" cy="2847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1219170">
                <a:buClr>
                  <a:srgbClr val="000000"/>
                </a:buClr>
                <a:defRPr/>
              </a:pPr>
              <a:r>
                <a:rPr lang="en-US" sz="1867" kern="0" dirty="0">
                  <a:solidFill>
                    <a:srgbClr val="000000"/>
                  </a:solidFill>
                  <a:latin typeface="Arial"/>
                  <a:cs typeface="Arial"/>
                  <a:sym typeface="Arial"/>
                </a:rPr>
                <a:t>delay</a:t>
              </a:r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C3EE0FDB-9A62-AA4A-B88E-2C9E7B2E88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08292" y="3930921"/>
              <a:ext cx="2" cy="63795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C9169B25-F1D6-3740-9342-3204867BB57A}"/>
                </a:ext>
              </a:extLst>
            </p:cNvPr>
            <p:cNvCxnSpPr>
              <a:cxnSpLocks/>
              <a:endCxn id="55" idx="1"/>
            </p:cNvCxnSpPr>
            <p:nvPr/>
          </p:nvCxnSpPr>
          <p:spPr>
            <a:xfrm flipV="1">
              <a:off x="1308292" y="4249898"/>
              <a:ext cx="264228" cy="68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257D44F6-B260-7149-9A69-C68E78A17C35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2838567" y="3930921"/>
              <a:ext cx="3" cy="63795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A510147C-D348-A549-9853-951C4EA21A30}"/>
                </a:ext>
              </a:extLst>
            </p:cNvPr>
            <p:cNvCxnSpPr>
              <a:cxnSpLocks/>
              <a:stCxn id="55" idx="3"/>
            </p:cNvCxnSpPr>
            <p:nvPr/>
          </p:nvCxnSpPr>
          <p:spPr>
            <a:xfrm>
              <a:off x="2574343" y="4249898"/>
              <a:ext cx="264222" cy="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Rectangle 59">
            <a:extLst>
              <a:ext uri="{FF2B5EF4-FFF2-40B4-BE49-F238E27FC236}">
                <a16:creationId xmlns:a16="http://schemas.microsoft.com/office/drawing/2014/main" id="{8ABD91B1-93F2-1642-BFAC-8E84E1049266}"/>
              </a:ext>
            </a:extLst>
          </p:cNvPr>
          <p:cNvSpPr/>
          <p:nvPr/>
        </p:nvSpPr>
        <p:spPr>
          <a:xfrm>
            <a:off x="10630039" y="4687249"/>
            <a:ext cx="228600" cy="4413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  <a:defRPr/>
            </a:pPr>
            <a:endParaRPr lang="en-US" sz="1867" kern="0">
              <a:solidFill>
                <a:srgbClr val="FFFFFF"/>
              </a:solidFill>
              <a:latin typeface="Arial"/>
              <a:sym typeface="Arial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05733D9B-063D-304B-B439-723268D94E4D}"/>
              </a:ext>
            </a:extLst>
          </p:cNvPr>
          <p:cNvSpPr/>
          <p:nvPr/>
        </p:nvSpPr>
        <p:spPr>
          <a:xfrm>
            <a:off x="6375513" y="4342228"/>
            <a:ext cx="1284187" cy="81324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  <a:defRPr/>
            </a:pPr>
            <a:endParaRPr lang="en-US" sz="1867" kern="0">
              <a:solidFill>
                <a:srgbClr val="FFFFFF"/>
              </a:solidFill>
              <a:latin typeface="Arial"/>
              <a:sym typeface="Arial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4BDD601A-016F-6346-88B8-0C28FC122C6A}"/>
              </a:ext>
            </a:extLst>
          </p:cNvPr>
          <p:cNvSpPr/>
          <p:nvPr/>
        </p:nvSpPr>
        <p:spPr>
          <a:xfrm>
            <a:off x="5096341" y="4342229"/>
            <a:ext cx="1284187" cy="81324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  <a:defRPr/>
            </a:pPr>
            <a:endParaRPr lang="en-US" sz="1867" kern="0">
              <a:solidFill>
                <a:srgbClr val="FFFFFF"/>
              </a:solidFill>
              <a:latin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3135710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5C8A341F-4FFD-264A-B0CC-498069A48164}"/>
              </a:ext>
            </a:extLst>
          </p:cNvPr>
          <p:cNvSpPr/>
          <p:nvPr/>
        </p:nvSpPr>
        <p:spPr>
          <a:xfrm>
            <a:off x="6832553" y="3860974"/>
            <a:ext cx="1856944" cy="65156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B27971-1BE8-9B48-BC8D-541AA404AD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When are transmissions from two devices NOT independent?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B75ABB-6346-7749-81B8-08462F1387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52396" indent="0">
              <a:buNone/>
            </a:pPr>
            <a:r>
              <a:rPr lang="en-US" dirty="0"/>
              <a:t>Independence assumption is </a:t>
            </a:r>
            <a:r>
              <a:rPr lang="en-US" i="1" dirty="0"/>
              <a:t>false</a:t>
            </a:r>
            <a:r>
              <a:rPr lang="en-US" dirty="0"/>
              <a:t> for two BLE devices that have recently collided.</a:t>
            </a:r>
          </a:p>
          <a:p>
            <a:pPr lvl="1"/>
            <a:r>
              <a:rPr lang="en-US" dirty="0"/>
              <a:t>If </a:t>
            </a:r>
            <a:r>
              <a:rPr lang="en-US" dirty="0" err="1"/>
              <a:t>T</a:t>
            </a:r>
            <a:r>
              <a:rPr lang="en-US" baseline="-25000" dirty="0" err="1"/>
              <a:t>adv_interval</a:t>
            </a:r>
            <a:r>
              <a:rPr lang="en-US" dirty="0"/>
              <a:t> is identical, next transmissions with be close in time.</a:t>
            </a:r>
            <a:endParaRPr lang="en-US" baseline="-25000" dirty="0"/>
          </a:p>
          <a:p>
            <a:pPr lvl="1"/>
            <a:r>
              <a:rPr lang="en-US" dirty="0"/>
              <a:t>Collision is determined by difference of random delays.</a:t>
            </a:r>
          </a:p>
          <a:p>
            <a:pPr lvl="1"/>
            <a:r>
              <a:rPr lang="en-US" dirty="0"/>
              <a:t>Further repeat collisions have the same probability of occurrence.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99EF1B-06CF-094E-BDA1-64EDBC69C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72</a:t>
            </a:fld>
            <a:endParaRPr lang="en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92AD50D-1D10-2346-9DBD-35FCD572D4D1}"/>
              </a:ext>
            </a:extLst>
          </p:cNvPr>
          <p:cNvCxnSpPr/>
          <p:nvPr/>
        </p:nvCxnSpPr>
        <p:spPr>
          <a:xfrm>
            <a:off x="1379279" y="5177433"/>
            <a:ext cx="1016945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2092F3B-5BA2-284E-9F81-A4D24397CD3A}"/>
              </a:ext>
            </a:extLst>
          </p:cNvPr>
          <p:cNvSpPr txBox="1"/>
          <p:nvPr/>
        </p:nvSpPr>
        <p:spPr>
          <a:xfrm>
            <a:off x="642089" y="4972249"/>
            <a:ext cx="15017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time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B03AFA5-4228-B943-B84E-2D8A82CD76FA}"/>
              </a:ext>
            </a:extLst>
          </p:cNvPr>
          <p:cNvSpPr/>
          <p:nvPr/>
        </p:nvSpPr>
        <p:spPr>
          <a:xfrm>
            <a:off x="1767840" y="4697322"/>
            <a:ext cx="228600" cy="4413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8E0DB23-6428-A84B-A5B2-8C1022360568}"/>
              </a:ext>
            </a:extLst>
          </p:cNvPr>
          <p:cNvSpPr/>
          <p:nvPr/>
        </p:nvSpPr>
        <p:spPr>
          <a:xfrm>
            <a:off x="1767840" y="3966103"/>
            <a:ext cx="228600" cy="441311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701C3E7-05A3-3F4C-890A-467B2601E7F2}"/>
              </a:ext>
            </a:extLst>
          </p:cNvPr>
          <p:cNvSpPr/>
          <p:nvPr/>
        </p:nvSpPr>
        <p:spPr>
          <a:xfrm>
            <a:off x="7626764" y="4697322"/>
            <a:ext cx="228600" cy="4413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044EF69-5FC9-2D41-8334-BC4A39BC9B4D}"/>
              </a:ext>
            </a:extLst>
          </p:cNvPr>
          <p:cNvGrpSpPr/>
          <p:nvPr/>
        </p:nvGrpSpPr>
        <p:grpSpPr>
          <a:xfrm>
            <a:off x="1744389" y="5241228"/>
            <a:ext cx="4379747" cy="850607"/>
            <a:chOff x="1308292" y="3930920"/>
            <a:chExt cx="1824023" cy="63795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800B114-801B-CA43-AD96-07B0F0AB4151}"/>
                </a:ext>
              </a:extLst>
            </p:cNvPr>
            <p:cNvSpPr txBox="1"/>
            <p:nvPr/>
          </p:nvSpPr>
          <p:spPr>
            <a:xfrm>
              <a:off x="1861693" y="4076773"/>
              <a:ext cx="625434" cy="3462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err="1"/>
                <a:t>T</a:t>
              </a:r>
              <a:r>
                <a:rPr lang="en-US" sz="2400" baseline="-25000" dirty="0" err="1"/>
                <a:t>adv_interval</a:t>
              </a:r>
              <a:endParaRPr lang="en-US" sz="2400" dirty="0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6D2D1AA-3262-384D-8C7C-8B112D6A21B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08292" y="3930921"/>
              <a:ext cx="3" cy="63795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EAFDD41-B840-B242-ACA3-0F5A74D5374F}"/>
                </a:ext>
              </a:extLst>
            </p:cNvPr>
            <p:cNvCxnSpPr>
              <a:cxnSpLocks/>
              <a:endCxn id="8" idx="1"/>
            </p:cNvCxnSpPr>
            <p:nvPr/>
          </p:nvCxnSpPr>
          <p:spPr>
            <a:xfrm flipV="1">
              <a:off x="1308292" y="4249898"/>
              <a:ext cx="553401" cy="68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533247A4-8721-6646-BB5C-8C488CD1FFC0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3132312" y="3930920"/>
              <a:ext cx="3" cy="63795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77CF8334-5117-C64A-9AA8-C83B3AA6AE69}"/>
                </a:ext>
              </a:extLst>
            </p:cNvPr>
            <p:cNvCxnSpPr>
              <a:cxnSpLocks/>
              <a:stCxn id="8" idx="3"/>
            </p:cNvCxnSpPr>
            <p:nvPr/>
          </p:nvCxnSpPr>
          <p:spPr>
            <a:xfrm>
              <a:off x="2487127" y="4249898"/>
              <a:ext cx="645184" cy="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4CECE73-99D3-1747-BCBE-74B1DC7B2D86}"/>
              </a:ext>
            </a:extLst>
          </p:cNvPr>
          <p:cNvGrpSpPr/>
          <p:nvPr/>
        </p:nvGrpSpPr>
        <p:grpSpPr>
          <a:xfrm>
            <a:off x="6124129" y="5241226"/>
            <a:ext cx="1502636" cy="850607"/>
            <a:chOff x="1308292" y="3930920"/>
            <a:chExt cx="1824023" cy="63795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22C21C6-FC4A-624D-89A1-FD8A2A924C7C}"/>
                </a:ext>
              </a:extLst>
            </p:cNvPr>
            <p:cNvSpPr txBox="1"/>
            <p:nvPr/>
          </p:nvSpPr>
          <p:spPr>
            <a:xfrm>
              <a:off x="1600325" y="4076773"/>
              <a:ext cx="1182996" cy="3462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delay</a:t>
              </a: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8A0B84CC-46BC-8B42-959D-3BAD1E82016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08292" y="3930921"/>
              <a:ext cx="2" cy="63795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FCA206DC-BADC-7E46-882A-2BF1793CF4CA}"/>
                </a:ext>
              </a:extLst>
            </p:cNvPr>
            <p:cNvCxnSpPr>
              <a:cxnSpLocks/>
              <a:endCxn id="20" idx="1"/>
            </p:cNvCxnSpPr>
            <p:nvPr/>
          </p:nvCxnSpPr>
          <p:spPr>
            <a:xfrm flipV="1">
              <a:off x="1308292" y="4249898"/>
              <a:ext cx="292033" cy="68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695565B2-5E02-4A41-9388-8A77C5628997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3132312" y="3930920"/>
              <a:ext cx="3" cy="63795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C031DF7-422C-F246-8CA8-8697304E5646}"/>
                </a:ext>
              </a:extLst>
            </p:cNvPr>
            <p:cNvCxnSpPr>
              <a:cxnSpLocks/>
              <a:stCxn id="20" idx="3"/>
            </p:cNvCxnSpPr>
            <p:nvPr/>
          </p:nvCxnSpPr>
          <p:spPr>
            <a:xfrm>
              <a:off x="2783321" y="4249898"/>
              <a:ext cx="348989" cy="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02E6CB15-5194-A542-820F-561FFF98FB3A}"/>
              </a:ext>
            </a:extLst>
          </p:cNvPr>
          <p:cNvSpPr/>
          <p:nvPr/>
        </p:nvSpPr>
        <p:spPr>
          <a:xfrm>
            <a:off x="6935003" y="3966103"/>
            <a:ext cx="228600" cy="441311"/>
          </a:xfrm>
          <a:prstGeom prst="rect">
            <a:avLst/>
          </a:prstGeom>
          <a:solidFill>
            <a:srgbClr val="00B9CD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DE52E8C-A53C-F14D-B81A-8F14A5F0BBDB}"/>
              </a:ext>
            </a:extLst>
          </p:cNvPr>
          <p:cNvSpPr/>
          <p:nvPr/>
        </p:nvSpPr>
        <p:spPr>
          <a:xfrm>
            <a:off x="7290864" y="3966103"/>
            <a:ext cx="228600" cy="441311"/>
          </a:xfrm>
          <a:prstGeom prst="rect">
            <a:avLst/>
          </a:prstGeom>
          <a:solidFill>
            <a:srgbClr val="00B9CD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49537EF-5959-BD4A-A60E-B9F1BE6E8637}"/>
              </a:ext>
            </a:extLst>
          </p:cNvPr>
          <p:cNvSpPr/>
          <p:nvPr/>
        </p:nvSpPr>
        <p:spPr>
          <a:xfrm>
            <a:off x="7646725" y="3966103"/>
            <a:ext cx="228600" cy="441311"/>
          </a:xfrm>
          <a:prstGeom prst="rect">
            <a:avLst/>
          </a:prstGeom>
          <a:solidFill>
            <a:srgbClr val="00B9CD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7F0A803-1FCE-EA44-AD6D-AE09C4C1E6C2}"/>
              </a:ext>
            </a:extLst>
          </p:cNvPr>
          <p:cNvSpPr/>
          <p:nvPr/>
        </p:nvSpPr>
        <p:spPr>
          <a:xfrm>
            <a:off x="8002587" y="3966103"/>
            <a:ext cx="228600" cy="441311"/>
          </a:xfrm>
          <a:prstGeom prst="rect">
            <a:avLst/>
          </a:prstGeom>
          <a:solidFill>
            <a:srgbClr val="00B9CD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2DD3BCB-9C7A-4047-9CF8-5BB5A681C0BF}"/>
              </a:ext>
            </a:extLst>
          </p:cNvPr>
          <p:cNvSpPr/>
          <p:nvPr/>
        </p:nvSpPr>
        <p:spPr>
          <a:xfrm>
            <a:off x="8358284" y="3966103"/>
            <a:ext cx="228600" cy="441311"/>
          </a:xfrm>
          <a:prstGeom prst="rect">
            <a:avLst/>
          </a:prstGeom>
          <a:solidFill>
            <a:srgbClr val="00B9CD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6C5F48D-FFF0-944A-8A14-51D09376E86F}"/>
              </a:ext>
            </a:extLst>
          </p:cNvPr>
          <p:cNvSpPr txBox="1"/>
          <p:nvPr/>
        </p:nvSpPr>
        <p:spPr>
          <a:xfrm>
            <a:off x="8816595" y="3438481"/>
            <a:ext cx="29883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New time period collisions could occur within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388984AB-D9C1-A048-A700-11567A20DB91}"/>
              </a:ext>
            </a:extLst>
          </p:cNvPr>
          <p:cNvCxnSpPr>
            <a:cxnSpLocks/>
          </p:cNvCxnSpPr>
          <p:nvPr/>
        </p:nvCxnSpPr>
        <p:spPr>
          <a:xfrm flipV="1">
            <a:off x="6832552" y="3464435"/>
            <a:ext cx="0" cy="37713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E83E862A-151D-554C-ABBD-3180F66630A6}"/>
              </a:ext>
            </a:extLst>
          </p:cNvPr>
          <p:cNvCxnSpPr>
            <a:cxnSpLocks/>
          </p:cNvCxnSpPr>
          <p:nvPr/>
        </p:nvCxnSpPr>
        <p:spPr>
          <a:xfrm>
            <a:off x="6832553" y="3653004"/>
            <a:ext cx="185694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3CBCEFB6-6874-D94C-8A6E-D3A027DC9F03}"/>
              </a:ext>
            </a:extLst>
          </p:cNvPr>
          <p:cNvCxnSpPr>
            <a:cxnSpLocks/>
          </p:cNvCxnSpPr>
          <p:nvPr/>
        </p:nvCxnSpPr>
        <p:spPr>
          <a:xfrm flipV="1">
            <a:off x="8689497" y="3483835"/>
            <a:ext cx="0" cy="37713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488498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27971-1BE8-9B48-BC8D-541AA404AD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Calculating probability of a repeat collision</a:t>
            </a:r>
          </a:p>
        </p:txBody>
      </p:sp>
      <p:sp>
        <p:nvSpPr>
          <p:cNvPr id="67" name="Text Placeholder 2">
            <a:extLst>
              <a:ext uri="{FF2B5EF4-FFF2-40B4-BE49-F238E27FC236}">
                <a16:creationId xmlns:a16="http://schemas.microsoft.com/office/drawing/2014/main" id="{B7C67EC5-6721-DF49-811D-9B261886B4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4251403" cy="5029200"/>
          </a:xfrm>
        </p:spPr>
        <p:txBody>
          <a:bodyPr/>
          <a:lstStyle/>
          <a:p>
            <a:r>
              <a:rPr lang="en-US" dirty="0"/>
              <a:t>Difference of two uniform random delays forms a triangular distribution</a:t>
            </a:r>
          </a:p>
        </p:txBody>
      </p:sp>
      <p:sp>
        <p:nvSpPr>
          <p:cNvPr id="50" name="Slide Number Placeholder 49">
            <a:extLst>
              <a:ext uri="{FF2B5EF4-FFF2-40B4-BE49-F238E27FC236}">
                <a16:creationId xmlns:a16="http://schemas.microsoft.com/office/drawing/2014/main" id="{D2866CC2-3AAB-0D44-9C92-53B22D906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  <a:defRPr/>
            </a:pPr>
            <a:fld id="{00000000-1234-1234-1234-123412341234}" type="slidenum">
              <a:rPr lang="en" sz="1333" kern="0">
                <a:solidFill>
                  <a:srgbClr val="595959"/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  <a:defRPr/>
              </a:pPr>
              <a:t>73</a:t>
            </a:fld>
            <a:endParaRPr lang="en" sz="1333" kern="0">
              <a:solidFill>
                <a:srgbClr val="595959"/>
              </a:solidFill>
              <a:latin typeface="Arial"/>
              <a:cs typeface="Arial"/>
              <a:sym typeface="Arial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76CE48B-6039-0541-9143-0A7BD5241D61}"/>
              </a:ext>
            </a:extLst>
          </p:cNvPr>
          <p:cNvCxnSpPr>
            <a:cxnSpLocks/>
          </p:cNvCxnSpPr>
          <p:nvPr/>
        </p:nvCxnSpPr>
        <p:spPr>
          <a:xfrm>
            <a:off x="2926082" y="5499041"/>
            <a:ext cx="784977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6143C7F-D22E-C14A-8D96-C9463E5DC0B5}"/>
              </a:ext>
            </a:extLst>
          </p:cNvPr>
          <p:cNvSpPr txBox="1"/>
          <p:nvPr/>
        </p:nvSpPr>
        <p:spPr>
          <a:xfrm>
            <a:off x="1295819" y="4988749"/>
            <a:ext cx="1910035" cy="954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>
              <a:buClr>
                <a:srgbClr val="000000"/>
              </a:buClr>
              <a:defRPr/>
            </a:pPr>
            <a:r>
              <a:rPr lang="en-US"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difference in transmission time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748CF2-DA14-FF4D-BDF4-5FA0BC0F733F}"/>
              </a:ext>
            </a:extLst>
          </p:cNvPr>
          <p:cNvSpPr txBox="1"/>
          <p:nvPr/>
        </p:nvSpPr>
        <p:spPr>
          <a:xfrm>
            <a:off x="6084319" y="1596222"/>
            <a:ext cx="1334387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>
              <a:buClr>
                <a:srgbClr val="000000"/>
              </a:buClr>
              <a:defRPr/>
            </a:pPr>
            <a:r>
              <a:rPr lang="en-US"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probability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984E378-8BFA-CC4A-849E-874DD60C51BD}"/>
              </a:ext>
            </a:extLst>
          </p:cNvPr>
          <p:cNvCxnSpPr>
            <a:cxnSpLocks/>
          </p:cNvCxnSpPr>
          <p:nvPr/>
        </p:nvCxnSpPr>
        <p:spPr>
          <a:xfrm flipV="1">
            <a:off x="3983504" y="2716356"/>
            <a:ext cx="2768009" cy="276483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A0D436F-282B-3D4B-B27D-28149C385862}"/>
              </a:ext>
            </a:extLst>
          </p:cNvPr>
          <p:cNvCxnSpPr>
            <a:cxnSpLocks/>
          </p:cNvCxnSpPr>
          <p:nvPr/>
        </p:nvCxnSpPr>
        <p:spPr>
          <a:xfrm>
            <a:off x="6751513" y="2716356"/>
            <a:ext cx="2768009" cy="276483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331647A-9FD9-194A-9C5F-DCD18B4B2DD5}"/>
              </a:ext>
            </a:extLst>
          </p:cNvPr>
          <p:cNvGrpSpPr/>
          <p:nvPr/>
        </p:nvGrpSpPr>
        <p:grpSpPr>
          <a:xfrm>
            <a:off x="5537978" y="2757752"/>
            <a:ext cx="1213533" cy="2723440"/>
            <a:chOff x="3611876" y="2068314"/>
            <a:chExt cx="910150" cy="2042580"/>
          </a:xfrm>
        </p:grpSpPr>
        <p:sp>
          <p:nvSpPr>
            <p:cNvPr id="22" name="Right Triangle 21">
              <a:extLst>
                <a:ext uri="{FF2B5EF4-FFF2-40B4-BE49-F238E27FC236}">
                  <a16:creationId xmlns:a16="http://schemas.microsoft.com/office/drawing/2014/main" id="{A35A7C44-D721-A04A-A880-C99922352746}"/>
                </a:ext>
              </a:extLst>
            </p:cNvPr>
            <p:cNvSpPr/>
            <p:nvPr/>
          </p:nvSpPr>
          <p:spPr>
            <a:xfrm flipH="1">
              <a:off x="3611878" y="2068314"/>
              <a:ext cx="910148" cy="914916"/>
            </a:xfrm>
            <a:prstGeom prst="rtTriangl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>
                <a:buClr>
                  <a:srgbClr val="000000"/>
                </a:buClr>
                <a:defRPr/>
              </a:pPr>
              <a:endParaRPr lang="en-US" sz="1867" kern="0">
                <a:solidFill>
                  <a:srgbClr val="FFFFFF"/>
                </a:solidFill>
                <a:latin typeface="Arial"/>
                <a:sym typeface="Arial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040ACE6-49A1-DF4D-8B84-DF3378A28DA4}"/>
                </a:ext>
              </a:extLst>
            </p:cNvPr>
            <p:cNvSpPr/>
            <p:nvPr/>
          </p:nvSpPr>
          <p:spPr>
            <a:xfrm>
              <a:off x="3611876" y="2983229"/>
              <a:ext cx="910149" cy="112766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>
                <a:buClr>
                  <a:srgbClr val="000000"/>
                </a:buClr>
                <a:defRPr/>
              </a:pPr>
              <a:endParaRPr lang="en-US" sz="1867" kern="0">
                <a:solidFill>
                  <a:srgbClr val="FFFFFF"/>
                </a:solidFill>
                <a:latin typeface="Arial"/>
                <a:sym typeface="Arial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A19CE52-66BE-D849-810D-A4C3118F9663}"/>
              </a:ext>
            </a:extLst>
          </p:cNvPr>
          <p:cNvGrpSpPr/>
          <p:nvPr/>
        </p:nvGrpSpPr>
        <p:grpSpPr>
          <a:xfrm flipH="1">
            <a:off x="6751509" y="2757752"/>
            <a:ext cx="1219792" cy="2723440"/>
            <a:chOff x="3611876" y="2068314"/>
            <a:chExt cx="910150" cy="2042580"/>
          </a:xfrm>
        </p:grpSpPr>
        <p:sp>
          <p:nvSpPr>
            <p:cNvPr id="26" name="Right Triangle 25">
              <a:extLst>
                <a:ext uri="{FF2B5EF4-FFF2-40B4-BE49-F238E27FC236}">
                  <a16:creationId xmlns:a16="http://schemas.microsoft.com/office/drawing/2014/main" id="{48B94C14-5B1D-EE43-B8F4-662A5EE0E3B2}"/>
                </a:ext>
              </a:extLst>
            </p:cNvPr>
            <p:cNvSpPr/>
            <p:nvPr/>
          </p:nvSpPr>
          <p:spPr>
            <a:xfrm flipH="1">
              <a:off x="3611878" y="2068314"/>
              <a:ext cx="910148" cy="914916"/>
            </a:xfrm>
            <a:prstGeom prst="rtTriangl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>
                <a:buClr>
                  <a:srgbClr val="000000"/>
                </a:buClr>
                <a:defRPr/>
              </a:pPr>
              <a:endParaRPr lang="en-US" sz="1867" kern="0">
                <a:solidFill>
                  <a:srgbClr val="FFFFFF"/>
                </a:solidFill>
                <a:latin typeface="Arial"/>
                <a:sym typeface="Arial"/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F816E2C0-D57A-4942-80BB-CE846C0450F0}"/>
                </a:ext>
              </a:extLst>
            </p:cNvPr>
            <p:cNvSpPr/>
            <p:nvPr/>
          </p:nvSpPr>
          <p:spPr>
            <a:xfrm>
              <a:off x="3611876" y="2983229"/>
              <a:ext cx="910149" cy="112766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>
                <a:buClr>
                  <a:srgbClr val="000000"/>
                </a:buClr>
                <a:defRPr/>
              </a:pPr>
              <a:endParaRPr lang="en-US" sz="1867" kern="0">
                <a:solidFill>
                  <a:srgbClr val="FFFFFF"/>
                </a:solidFill>
                <a:latin typeface="Arial"/>
                <a:sym typeface="Arial"/>
              </a:endParaRPr>
            </a:p>
          </p:txBody>
        </p:sp>
      </p:grp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B7AC6E4-BBE3-2A4D-8B3B-1BDF9079FC52}"/>
              </a:ext>
            </a:extLst>
          </p:cNvPr>
          <p:cNvCxnSpPr>
            <a:cxnSpLocks/>
          </p:cNvCxnSpPr>
          <p:nvPr/>
        </p:nvCxnSpPr>
        <p:spPr>
          <a:xfrm flipV="1">
            <a:off x="6751512" y="2024439"/>
            <a:ext cx="0" cy="347460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0F2BBA5E-6FF8-A949-9573-E7F7D4A48493}"/>
              </a:ext>
            </a:extLst>
          </p:cNvPr>
          <p:cNvSpPr txBox="1"/>
          <p:nvPr/>
        </p:nvSpPr>
        <p:spPr>
          <a:xfrm>
            <a:off x="7003205" y="2371417"/>
            <a:ext cx="746643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9170">
              <a:buClr>
                <a:srgbClr val="000000"/>
              </a:buClr>
              <a:defRPr/>
            </a:pPr>
            <a:r>
              <a:rPr lang="en-US"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t</a:t>
            </a:r>
            <a:r>
              <a:rPr lang="en-US" sz="1867" kern="0" baseline="-2500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adv_0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076BE80-AA3B-D448-8028-270892F6873F}"/>
              </a:ext>
            </a:extLst>
          </p:cNvPr>
          <p:cNvCxnSpPr>
            <a:cxnSpLocks/>
          </p:cNvCxnSpPr>
          <p:nvPr/>
        </p:nvCxnSpPr>
        <p:spPr>
          <a:xfrm flipV="1">
            <a:off x="6754827" y="2145558"/>
            <a:ext cx="3" cy="85060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3C19D100-2EE2-FA4D-9112-A74F0C76A18A}"/>
              </a:ext>
            </a:extLst>
          </p:cNvPr>
          <p:cNvCxnSpPr>
            <a:cxnSpLocks/>
          </p:cNvCxnSpPr>
          <p:nvPr/>
        </p:nvCxnSpPr>
        <p:spPr>
          <a:xfrm>
            <a:off x="6754832" y="2576603"/>
            <a:ext cx="24837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8404614-7AC6-5745-A373-02EF1F0737C8}"/>
              </a:ext>
            </a:extLst>
          </p:cNvPr>
          <p:cNvCxnSpPr>
            <a:cxnSpLocks/>
          </p:cNvCxnSpPr>
          <p:nvPr/>
        </p:nvCxnSpPr>
        <p:spPr>
          <a:xfrm>
            <a:off x="7995852" y="2145558"/>
            <a:ext cx="0" cy="169961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214F83E-0DEE-C440-84AE-D197CB5CD22D}"/>
              </a:ext>
            </a:extLst>
          </p:cNvPr>
          <p:cNvCxnSpPr>
            <a:cxnSpLocks/>
          </p:cNvCxnSpPr>
          <p:nvPr/>
        </p:nvCxnSpPr>
        <p:spPr>
          <a:xfrm flipH="1">
            <a:off x="7744227" y="2576603"/>
            <a:ext cx="25162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14DE6454-2B7B-D04C-BBCF-4C16478BFB86}"/>
              </a:ext>
            </a:extLst>
          </p:cNvPr>
          <p:cNvSpPr txBox="1"/>
          <p:nvPr/>
        </p:nvSpPr>
        <p:spPr>
          <a:xfrm>
            <a:off x="5762189" y="2371417"/>
            <a:ext cx="746643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9170">
              <a:buClr>
                <a:srgbClr val="000000"/>
              </a:buClr>
              <a:defRPr/>
            </a:pPr>
            <a:r>
              <a:rPr lang="en-US"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t</a:t>
            </a:r>
            <a:r>
              <a:rPr lang="en-US" sz="1867" kern="0" baseline="-2500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adv_1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04E68A3D-E52F-6A4E-9E25-AB1437F0662D}"/>
              </a:ext>
            </a:extLst>
          </p:cNvPr>
          <p:cNvCxnSpPr>
            <a:cxnSpLocks/>
          </p:cNvCxnSpPr>
          <p:nvPr/>
        </p:nvCxnSpPr>
        <p:spPr>
          <a:xfrm flipV="1">
            <a:off x="5513813" y="2145559"/>
            <a:ext cx="0" cy="169961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9DFCB93-8CF2-D74A-B198-7B5FBE272929}"/>
              </a:ext>
            </a:extLst>
          </p:cNvPr>
          <p:cNvCxnSpPr>
            <a:cxnSpLocks/>
          </p:cNvCxnSpPr>
          <p:nvPr/>
        </p:nvCxnSpPr>
        <p:spPr>
          <a:xfrm>
            <a:off x="5513816" y="2576603"/>
            <a:ext cx="24837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3EAF711B-541F-ED47-A4C2-647EB448E1EE}"/>
              </a:ext>
            </a:extLst>
          </p:cNvPr>
          <p:cNvCxnSpPr>
            <a:cxnSpLocks/>
          </p:cNvCxnSpPr>
          <p:nvPr/>
        </p:nvCxnSpPr>
        <p:spPr>
          <a:xfrm rot="10800000" flipV="1">
            <a:off x="6754833" y="2145558"/>
            <a:ext cx="3" cy="85060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CE90C3B5-B389-AF45-8C29-41E466429CBD}"/>
              </a:ext>
            </a:extLst>
          </p:cNvPr>
          <p:cNvCxnSpPr>
            <a:cxnSpLocks/>
          </p:cNvCxnSpPr>
          <p:nvPr/>
        </p:nvCxnSpPr>
        <p:spPr>
          <a:xfrm flipH="1">
            <a:off x="6503211" y="2576603"/>
            <a:ext cx="25162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6ED553C9-3AB2-524E-8E44-DA247D7E8AB5}"/>
              </a:ext>
            </a:extLst>
          </p:cNvPr>
          <p:cNvCxnSpPr>
            <a:cxnSpLocks/>
            <a:endCxn id="27" idx="0"/>
          </p:cNvCxnSpPr>
          <p:nvPr/>
        </p:nvCxnSpPr>
        <p:spPr>
          <a:xfrm flipH="1">
            <a:off x="7361405" y="3002281"/>
            <a:ext cx="1859768" cy="97535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66597634-5535-5945-8B19-A5D7B61B213F}"/>
              </a:ext>
            </a:extLst>
          </p:cNvPr>
          <p:cNvSpPr txBox="1"/>
          <p:nvPr/>
        </p:nvSpPr>
        <p:spPr>
          <a:xfrm>
            <a:off x="9221174" y="2628185"/>
            <a:ext cx="25107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9170">
              <a:buClr>
                <a:srgbClr val="000000"/>
              </a:buClr>
              <a:defRPr/>
            </a:pPr>
            <a:r>
              <a:rPr lang="en-US" sz="24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Probability of Repeat Collision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A089BFB5-1116-CD48-A74D-1989A7DF9D4E}"/>
                  </a:ext>
                </a:extLst>
              </p:cNvPr>
              <p:cNvSpPr txBox="1"/>
              <p:nvPr/>
            </p:nvSpPr>
            <p:spPr>
              <a:xfrm>
                <a:off x="8999451" y="5567701"/>
                <a:ext cx="1342100" cy="4019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1219170">
                  <a:buClr>
                    <a:srgbClr val="000000"/>
                  </a:buClr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67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sz="1867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Arial"/>
                            </a:rPr>
                            <m:t>𝑡</m:t>
                          </m:r>
                        </m:e>
                        <m:sub>
                          <m:r>
                            <a:rPr lang="en-US" sz="1867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Arial"/>
                            </a:rPr>
                            <m:t>𝑎𝑑𝑣</m:t>
                          </m:r>
                          <m:r>
                            <a:rPr lang="en-US" sz="1867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Arial"/>
                            </a:rPr>
                            <m:t>_</m:t>
                          </m:r>
                          <m:r>
                            <a:rPr lang="en-US" sz="1867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Arial"/>
                            </a:rPr>
                            <m:t>𝑑𝑒𝑙𝑎𝑦</m:t>
                          </m:r>
                        </m:sub>
                      </m:sSub>
                    </m:oMath>
                  </m:oMathPara>
                </a14:m>
                <a:endParaRPr lang="en-US" sz="1867" kern="0" dirty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A089BFB5-1116-CD48-A74D-1989A7DF9D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9451" y="5567701"/>
                <a:ext cx="1342100" cy="401970"/>
              </a:xfrm>
              <a:prstGeom prst="rect">
                <a:avLst/>
              </a:prstGeom>
              <a:blipFill>
                <a:blip r:embed="rId2"/>
                <a:stretch>
                  <a:fillRect b="-60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504A3462-000A-534D-90C4-B8DF1B17C5B4}"/>
                  </a:ext>
                </a:extLst>
              </p:cNvPr>
              <p:cNvSpPr txBox="1"/>
              <p:nvPr/>
            </p:nvSpPr>
            <p:spPr>
              <a:xfrm>
                <a:off x="3327194" y="5567701"/>
                <a:ext cx="1342100" cy="4419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1219170">
                  <a:buClr>
                    <a:srgbClr val="000000"/>
                  </a:buClr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133" i="1" ker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sym typeface="Arial"/>
                        </a:rPr>
                        <m:t>−</m:t>
                      </m:r>
                      <m:sSub>
                        <m:sSubPr>
                          <m:ctrlPr>
                            <a:rPr lang="en-US" sz="1867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sz="1867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Arial"/>
                            </a:rPr>
                            <m:t>𝑡</m:t>
                          </m:r>
                        </m:e>
                        <m:sub>
                          <m:r>
                            <a:rPr lang="en-US" sz="1867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Arial"/>
                            </a:rPr>
                            <m:t>𝑎𝑑𝑣</m:t>
                          </m:r>
                          <m:r>
                            <a:rPr lang="en-US" sz="1867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Arial"/>
                            </a:rPr>
                            <m:t>_</m:t>
                          </m:r>
                          <m:r>
                            <a:rPr lang="en-US" sz="1867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Arial"/>
                            </a:rPr>
                            <m:t>𝑑𝑒𝑙𝑎𝑦</m:t>
                          </m:r>
                        </m:sub>
                      </m:sSub>
                    </m:oMath>
                  </m:oMathPara>
                </a14:m>
                <a:endParaRPr lang="en-US" sz="1867" kern="0" dirty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504A3462-000A-534D-90C4-B8DF1B17C5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7194" y="5567701"/>
                <a:ext cx="1342100" cy="441980"/>
              </a:xfrm>
              <a:prstGeom prst="rect">
                <a:avLst/>
              </a:prstGeom>
              <a:blipFill>
                <a:blip r:embed="rId3"/>
                <a:stretch>
                  <a:fillRect b="-41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9583DEBC-5343-C643-B2E3-30982E7B0936}"/>
                  </a:ext>
                </a:extLst>
              </p:cNvPr>
              <p:cNvSpPr txBox="1"/>
              <p:nvPr/>
            </p:nvSpPr>
            <p:spPr>
              <a:xfrm>
                <a:off x="6135511" y="5567701"/>
                <a:ext cx="1342100" cy="4205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1219170">
                  <a:buClr>
                    <a:srgbClr val="000000"/>
                  </a:buClr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133" i="1" ker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sym typeface="Arial"/>
                        </a:rPr>
                        <m:t>0</m:t>
                      </m:r>
                    </m:oMath>
                  </m:oMathPara>
                </a14:m>
                <a:endParaRPr lang="en-US" sz="1867" kern="0" dirty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9583DEBC-5343-C643-B2E3-30982E7B09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5511" y="5567701"/>
                <a:ext cx="1342100" cy="42056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CD1A63FC-502B-4548-AE3F-0146D071B160}"/>
                  </a:ext>
                </a:extLst>
              </p:cNvPr>
              <p:cNvSpPr txBox="1"/>
              <p:nvPr/>
            </p:nvSpPr>
            <p:spPr>
              <a:xfrm>
                <a:off x="4849034" y="5576160"/>
                <a:ext cx="1342100" cy="4289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1219170">
                  <a:buClr>
                    <a:srgbClr val="000000"/>
                  </a:buClr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133" i="1" ker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sym typeface="Arial"/>
                        </a:rPr>
                        <m:t>−</m:t>
                      </m:r>
                      <m:sSub>
                        <m:sSubPr>
                          <m:ctrlPr>
                            <a:rPr lang="en-US" sz="1867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sz="1867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Arial"/>
                            </a:rPr>
                            <m:t>𝑡</m:t>
                          </m:r>
                        </m:e>
                        <m:sub>
                          <m:r>
                            <a:rPr lang="en-US" sz="1867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Arial"/>
                            </a:rPr>
                            <m:t>𝑎𝑑𝑣</m:t>
                          </m:r>
                          <m:r>
                            <a:rPr lang="en-US" sz="1867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Arial"/>
                            </a:rPr>
                            <m:t>_1</m:t>
                          </m:r>
                        </m:sub>
                      </m:sSub>
                    </m:oMath>
                  </m:oMathPara>
                </a14:m>
                <a:endParaRPr lang="en-US" sz="1867" kern="0" dirty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CD1A63FC-502B-4548-AE3F-0146D071B1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9034" y="5576160"/>
                <a:ext cx="1342100" cy="4289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5F0564F7-F0E4-464B-8897-9DB2D5EDF35E}"/>
                  </a:ext>
                </a:extLst>
              </p:cNvPr>
              <p:cNvSpPr txBox="1"/>
              <p:nvPr/>
            </p:nvSpPr>
            <p:spPr>
              <a:xfrm>
                <a:off x="7324799" y="5575863"/>
                <a:ext cx="1342100" cy="3888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1219170">
                  <a:buClr>
                    <a:srgbClr val="000000"/>
                  </a:buClr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67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sz="1867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Arial"/>
                            </a:rPr>
                            <m:t>𝑡</m:t>
                          </m:r>
                        </m:e>
                        <m:sub>
                          <m:r>
                            <a:rPr lang="en-US" sz="1867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Arial"/>
                            </a:rPr>
                            <m:t>𝑎𝑑𝑣</m:t>
                          </m:r>
                          <m:r>
                            <a:rPr lang="en-US" sz="1867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Arial"/>
                            </a:rPr>
                            <m:t>_0</m:t>
                          </m:r>
                        </m:sub>
                      </m:sSub>
                    </m:oMath>
                  </m:oMathPara>
                </a14:m>
                <a:endParaRPr lang="en-US" sz="1867" kern="0" dirty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5F0564F7-F0E4-464B-8897-9DB2D5EDF3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4799" y="5575863"/>
                <a:ext cx="1342100" cy="38888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62435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7C82F-A346-2F4F-9C46-88DD280E4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Important lesson: spend time on things that are important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D2A26F-BD9F-704A-8100-9038E3544E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3764569" cy="5029200"/>
          </a:xfrm>
        </p:spPr>
        <p:txBody>
          <a:bodyPr>
            <a:normAutofit fontScale="92500"/>
          </a:bodyPr>
          <a:lstStyle/>
          <a:p>
            <a:pPr marL="152396" indent="0">
              <a:buNone/>
            </a:pPr>
            <a:r>
              <a:rPr lang="en-US" dirty="0"/>
              <a:t>How important was accounting for repeat collisions?</a:t>
            </a:r>
            <a:br>
              <a:rPr lang="en-US" dirty="0"/>
            </a:br>
            <a:endParaRPr lang="en-US" dirty="0"/>
          </a:p>
          <a:p>
            <a:pPr marL="152396" indent="0">
              <a:buNone/>
            </a:pPr>
            <a:r>
              <a:rPr lang="en-US" dirty="0"/>
              <a:t>Maximum error is about a 1% change in Data Reception Rate.</a:t>
            </a:r>
          </a:p>
          <a:p>
            <a:pPr marL="152396" indent="0">
              <a:buNone/>
            </a:pPr>
            <a:endParaRPr lang="en-US" dirty="0"/>
          </a:p>
          <a:p>
            <a:pPr marL="152396" indent="0">
              <a:buNone/>
            </a:pPr>
            <a:r>
              <a:rPr lang="en-US" dirty="0"/>
              <a:t>This is due to size of delay 10 ms compared to size of transmission ~300 µs.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517212-EE8F-D940-8576-5C2792540F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74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34123F-1FA8-5943-B2B7-8187F61C0E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2164" y="4504448"/>
            <a:ext cx="7315200" cy="1828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239A522-B247-E84C-8368-F0BFB175273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8625"/>
          <a:stretch/>
        </p:blipFill>
        <p:spPr>
          <a:xfrm>
            <a:off x="4527029" y="1536634"/>
            <a:ext cx="7160335" cy="313747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A6F2248-D987-3647-9BB0-AAA699543CFC}"/>
              </a:ext>
            </a:extLst>
          </p:cNvPr>
          <p:cNvSpPr txBox="1"/>
          <p:nvPr/>
        </p:nvSpPr>
        <p:spPr>
          <a:xfrm>
            <a:off x="8418096" y="1356967"/>
            <a:ext cx="29998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200 ms interval advertisements</a:t>
            </a:r>
          </a:p>
        </p:txBody>
      </p:sp>
    </p:spTree>
    <p:extLst>
      <p:ext uri="{BB962C8B-B14F-4D97-AF65-F5344CB8AC3E}">
        <p14:creationId xmlns:p14="http://schemas.microsoft.com/office/powerpoint/2010/main" val="427822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FE16F-6539-48D7-8654-4F0D3638E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Equations for modeling data transmissions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4C1618A-0717-458B-AD9C-2E9AEB6E117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Packet Reception Rate</a:t>
                </a:r>
              </a:p>
              <a:p>
                <a:pPr lvl="1"/>
                <a:r>
                  <a:rPr lang="en-US" dirty="0"/>
                  <a:t>Probability that at the transmitted packet does not have a collision with any of N transmitting devices</a:t>
                </a:r>
              </a:p>
              <a:p>
                <a:pPr marL="0" indent="0">
                  <a:buNone/>
                </a:pPr>
                <a:r>
                  <a:rPr lang="en-US" dirty="0"/>
                  <a:t>	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PRR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(1 − 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𝑡𝑎𝑑𝑣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en-US" b="0" i="1" baseline="-25000" smtClean="0">
                                <a:latin typeface="Cambria Math" panose="02040503050406030204" pitchFamily="18" charset="0"/>
                              </a:rPr>
                              <m:t>𝑎𝑑𝑣</m:t>
                            </m:r>
                            <m:r>
                              <a:rPr lang="en-US" b="0" i="1" baseline="-25000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baseline="-25000" smtClean="0">
                                <a:latin typeface="Cambria Math" panose="02040503050406030204" pitchFamily="18" charset="0"/>
                              </a:rPr>
                              <m:t>𝑖𝑛𝑡𝑒𝑟𝑣𝑎𝑙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m:rPr>
                                <m:sty m:val="p"/>
                              </m:rPr>
                              <a:rPr lang="el-G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Ε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𝑡𝑎𝑑𝑣</m:t>
                            </m:r>
                            <m:r>
                              <a:rPr lang="en-US" b="0" i="1" baseline="-25000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baseline="-25000" smtClean="0">
                                <a:latin typeface="Cambria Math" panose="02040503050406030204" pitchFamily="18" charset="0"/>
                              </a:rPr>
                              <m:t>𝑑𝑒𝑙𝑎𝑦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]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Data Reception Rate</a:t>
                </a:r>
              </a:p>
              <a:p>
                <a:pPr lvl="1"/>
                <a:r>
                  <a:rPr lang="en-US" dirty="0"/>
                  <a:t>Probability that at least one of M redundant packets does not have a collision with any of N transmitting devices</a:t>
                </a:r>
              </a:p>
              <a:p>
                <a:pPr marL="0" indent="0">
                  <a:buNone/>
                </a:pPr>
                <a:r>
                  <a:rPr lang="en-US" dirty="0"/>
                  <a:t>	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D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RR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f>
                                      <m:f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2∗</m:t>
                                        </m:r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𝑎𝑑𝑣</m:t>
                                            </m:r>
                                          </m:sub>
                                        </m:sSub>
                                      </m:num>
                                      <m:den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  <m:r>
                                          <a:rPr lang="en-US" i="1" baseline="-25000">
                                            <a:latin typeface="Cambria Math" panose="02040503050406030204" pitchFamily="18" charset="0"/>
                                          </a:rPr>
                                          <m:t>𝑎𝑑𝑣</m:t>
                                        </m:r>
                                        <m:r>
                                          <a:rPr lang="en-US" i="1" baseline="-2500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i="1" baseline="-25000">
                                            <a:latin typeface="Cambria Math" panose="02040503050406030204" pitchFamily="18" charset="0"/>
                                          </a:rPr>
                                          <m:t>𝑖𝑛𝑡𝑒𝑟𝑣𝑎𝑙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l-GR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Ε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[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𝑡𝑎𝑑𝑣</m:t>
                                        </m:r>
                                        <m:r>
                                          <a:rPr lang="en-US" i="1" baseline="-2500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i="1" baseline="-25000">
                                            <a:latin typeface="Cambria Math" panose="02040503050406030204" pitchFamily="18" charset="0"/>
                                          </a:rPr>
                                          <m:t>𝑑𝑒𝑙𝑎𝑦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]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4C1618A-0717-458B-AD9C-2E9AEB6E117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00" t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80D94C-039D-44D1-8B53-9A1576B88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84157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/>
              <a:t>Is the model valid?</a:t>
            </a:r>
            <a:endParaRPr dirty="0"/>
          </a:p>
        </p:txBody>
      </p:sp>
      <p:sp>
        <p:nvSpPr>
          <p:cNvPr id="61" name="Google Shape;61;p14"/>
          <p:cNvSpPr txBox="1">
            <a:spLocks noGrp="1"/>
          </p:cNvSpPr>
          <p:nvPr>
            <p:ph idx="1"/>
          </p:nvPr>
        </p:nvSpPr>
        <p:spPr>
          <a:xfrm>
            <a:off x="607595" y="1143000"/>
            <a:ext cx="4239401" cy="5029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152396" indent="0">
              <a:buSzPts val="1800"/>
              <a:buNone/>
            </a:pPr>
            <a:r>
              <a:rPr lang="en" dirty="0"/>
              <a:t>Empirical testing setup:</a:t>
            </a:r>
            <a:endParaRPr dirty="0"/>
          </a:p>
          <a:p>
            <a:pPr lvl="1">
              <a:buSzPts val="1400"/>
            </a:pPr>
            <a:r>
              <a:rPr lang="en" dirty="0"/>
              <a:t>50 devices</a:t>
            </a:r>
            <a:endParaRPr dirty="0"/>
          </a:p>
          <a:p>
            <a:pPr lvl="1">
              <a:buSzPts val="1400"/>
            </a:pPr>
            <a:r>
              <a:rPr lang="en" dirty="0"/>
              <a:t>1 meter from scanner</a:t>
            </a:r>
            <a:endParaRPr dirty="0"/>
          </a:p>
          <a:p>
            <a:pPr lvl="1">
              <a:buSzPts val="1400"/>
            </a:pPr>
            <a:r>
              <a:rPr lang="en" dirty="0"/>
              <a:t>5-10 cm apart</a:t>
            </a:r>
            <a:br>
              <a:rPr lang="en" dirty="0"/>
            </a:br>
            <a:endParaRPr dirty="0"/>
          </a:p>
          <a:p>
            <a:pPr marL="152396" indent="0">
              <a:buSzPts val="1800"/>
              <a:buNone/>
            </a:pPr>
            <a:r>
              <a:rPr lang="en" dirty="0"/>
              <a:t>Transmit monotonically increasing sequence numbers.</a:t>
            </a:r>
            <a:br>
              <a:rPr lang="en" dirty="0"/>
            </a:br>
            <a:endParaRPr dirty="0"/>
          </a:p>
          <a:p>
            <a:pPr marL="152396" indent="0">
              <a:buSzPts val="1800"/>
              <a:buNone/>
            </a:pPr>
            <a:r>
              <a:rPr lang="en" dirty="0"/>
              <a:t>Sweep number of devices and advertising intervals.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7B9367E-475A-7146-9EA3-4BBDBCE5E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76</a:t>
            </a:fld>
            <a:endParaRPr lang="en"/>
          </a:p>
        </p:txBody>
      </p:sp>
      <p:grpSp>
        <p:nvGrpSpPr>
          <p:cNvPr id="62" name="Google Shape;62;p14"/>
          <p:cNvGrpSpPr/>
          <p:nvPr/>
        </p:nvGrpSpPr>
        <p:grpSpPr>
          <a:xfrm>
            <a:off x="5086191" y="786035"/>
            <a:ext cx="6942020" cy="5202623"/>
            <a:chOff x="3913725" y="666825"/>
            <a:chExt cx="5575024" cy="4181276"/>
          </a:xfrm>
        </p:grpSpPr>
        <p:pic>
          <p:nvPicPr>
            <p:cNvPr id="63" name="Google Shape;63;p14"/>
            <p:cNvPicPr preferRelativeResize="0"/>
            <p:nvPr/>
          </p:nvPicPr>
          <p:blipFill>
            <a:blip r:embed="rId3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913725" y="666825"/>
              <a:ext cx="5575024" cy="41812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4" name="Google Shape;64;p14"/>
            <p:cNvSpPr/>
            <p:nvPr/>
          </p:nvSpPr>
          <p:spPr>
            <a:xfrm>
              <a:off x="6593859" y="894434"/>
              <a:ext cx="480600" cy="233100"/>
            </a:xfrm>
            <a:prstGeom prst="roundRect">
              <a:avLst>
                <a:gd name="adj" fmla="val 16667"/>
              </a:avLst>
            </a:prstGeom>
            <a:noFill/>
            <a:ln w="38100" cap="flat" cmpd="sng">
              <a:solidFill>
                <a:srgbClr val="CC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5" name="Google Shape;65;p14"/>
            <p:cNvSpPr/>
            <p:nvPr/>
          </p:nvSpPr>
          <p:spPr>
            <a:xfrm>
              <a:off x="6435506" y="2184471"/>
              <a:ext cx="174600" cy="167100"/>
            </a:xfrm>
            <a:prstGeom prst="ellipse">
              <a:avLst/>
            </a:prstGeom>
            <a:noFill/>
            <a:ln w="38100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6" name="Google Shape;66;p14"/>
            <p:cNvSpPr/>
            <p:nvPr/>
          </p:nvSpPr>
          <p:spPr>
            <a:xfrm>
              <a:off x="5311556" y="1967771"/>
              <a:ext cx="174600" cy="167100"/>
            </a:xfrm>
            <a:prstGeom prst="ellipse">
              <a:avLst/>
            </a:prstGeom>
            <a:noFill/>
            <a:ln w="38100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7" name="Google Shape;67;p14"/>
            <p:cNvSpPr/>
            <p:nvPr/>
          </p:nvSpPr>
          <p:spPr>
            <a:xfrm>
              <a:off x="5721131" y="2091596"/>
              <a:ext cx="174600" cy="167100"/>
            </a:xfrm>
            <a:prstGeom prst="ellipse">
              <a:avLst/>
            </a:prstGeom>
            <a:noFill/>
            <a:ln w="38100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8" name="Google Shape;68;p14"/>
            <p:cNvSpPr/>
            <p:nvPr/>
          </p:nvSpPr>
          <p:spPr>
            <a:xfrm>
              <a:off x="6099756" y="2167821"/>
              <a:ext cx="174600" cy="167100"/>
            </a:xfrm>
            <a:prstGeom prst="ellipse">
              <a:avLst/>
            </a:prstGeom>
            <a:noFill/>
            <a:ln w="38100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9" name="Google Shape;69;p14"/>
            <p:cNvSpPr/>
            <p:nvPr/>
          </p:nvSpPr>
          <p:spPr>
            <a:xfrm>
              <a:off x="6878406" y="2184471"/>
              <a:ext cx="174600" cy="167100"/>
            </a:xfrm>
            <a:prstGeom prst="ellipse">
              <a:avLst/>
            </a:prstGeom>
            <a:noFill/>
            <a:ln w="38100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0" name="Google Shape;70;p14"/>
            <p:cNvSpPr/>
            <p:nvPr/>
          </p:nvSpPr>
          <p:spPr>
            <a:xfrm>
              <a:off x="7237981" y="2184471"/>
              <a:ext cx="174600" cy="167100"/>
            </a:xfrm>
            <a:prstGeom prst="ellipse">
              <a:avLst/>
            </a:prstGeom>
            <a:noFill/>
            <a:ln w="38100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1" name="Google Shape;71;p14"/>
            <p:cNvSpPr/>
            <p:nvPr/>
          </p:nvSpPr>
          <p:spPr>
            <a:xfrm>
              <a:off x="7547556" y="2167821"/>
              <a:ext cx="174600" cy="167100"/>
            </a:xfrm>
            <a:prstGeom prst="ellipse">
              <a:avLst/>
            </a:prstGeom>
            <a:noFill/>
            <a:ln w="38100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2" name="Google Shape;72;p14"/>
            <p:cNvSpPr/>
            <p:nvPr/>
          </p:nvSpPr>
          <p:spPr>
            <a:xfrm>
              <a:off x="7878556" y="2134871"/>
              <a:ext cx="174600" cy="167100"/>
            </a:xfrm>
            <a:prstGeom prst="ellipse">
              <a:avLst/>
            </a:prstGeom>
            <a:noFill/>
            <a:ln w="38100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3" name="Google Shape;73;p14"/>
            <p:cNvSpPr/>
            <p:nvPr/>
          </p:nvSpPr>
          <p:spPr>
            <a:xfrm>
              <a:off x="8197631" y="2070171"/>
              <a:ext cx="174600" cy="167100"/>
            </a:xfrm>
            <a:prstGeom prst="ellipse">
              <a:avLst/>
            </a:prstGeom>
            <a:noFill/>
            <a:ln w="38100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4" name="Google Shape;74;p14"/>
            <p:cNvSpPr/>
            <p:nvPr/>
          </p:nvSpPr>
          <p:spPr>
            <a:xfrm>
              <a:off x="8578631" y="2017371"/>
              <a:ext cx="174600" cy="167100"/>
            </a:xfrm>
            <a:prstGeom prst="ellipse">
              <a:avLst/>
            </a:prstGeom>
            <a:noFill/>
            <a:ln w="38100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5" name="Google Shape;75;p14"/>
            <p:cNvSpPr/>
            <p:nvPr/>
          </p:nvSpPr>
          <p:spPr>
            <a:xfrm>
              <a:off x="6191843" y="2487134"/>
              <a:ext cx="174600" cy="167100"/>
            </a:xfrm>
            <a:prstGeom prst="ellipse">
              <a:avLst/>
            </a:prstGeom>
            <a:noFill/>
            <a:ln w="38100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6" name="Google Shape;76;p14"/>
            <p:cNvSpPr/>
            <p:nvPr/>
          </p:nvSpPr>
          <p:spPr>
            <a:xfrm>
              <a:off x="5016268" y="2301984"/>
              <a:ext cx="174600" cy="167100"/>
            </a:xfrm>
            <a:prstGeom prst="ellipse">
              <a:avLst/>
            </a:prstGeom>
            <a:noFill/>
            <a:ln w="38100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7" name="Google Shape;77;p14"/>
            <p:cNvSpPr/>
            <p:nvPr/>
          </p:nvSpPr>
          <p:spPr>
            <a:xfrm>
              <a:off x="5394868" y="2387109"/>
              <a:ext cx="174600" cy="167100"/>
            </a:xfrm>
            <a:prstGeom prst="ellipse">
              <a:avLst/>
            </a:prstGeom>
            <a:noFill/>
            <a:ln w="38100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8" name="Google Shape;78;p14"/>
            <p:cNvSpPr/>
            <p:nvPr/>
          </p:nvSpPr>
          <p:spPr>
            <a:xfrm>
              <a:off x="5773468" y="2441909"/>
              <a:ext cx="174600" cy="167100"/>
            </a:xfrm>
            <a:prstGeom prst="ellipse">
              <a:avLst/>
            </a:prstGeom>
            <a:noFill/>
            <a:ln w="38100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9" name="Google Shape;79;p14"/>
            <p:cNvSpPr/>
            <p:nvPr/>
          </p:nvSpPr>
          <p:spPr>
            <a:xfrm>
              <a:off x="6716468" y="2520084"/>
              <a:ext cx="174600" cy="167100"/>
            </a:xfrm>
            <a:prstGeom prst="ellipse">
              <a:avLst/>
            </a:prstGeom>
            <a:noFill/>
            <a:ln w="38100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0" name="Google Shape;80;p14"/>
            <p:cNvSpPr/>
            <p:nvPr/>
          </p:nvSpPr>
          <p:spPr>
            <a:xfrm>
              <a:off x="7209381" y="2554209"/>
              <a:ext cx="174600" cy="167100"/>
            </a:xfrm>
            <a:prstGeom prst="ellipse">
              <a:avLst/>
            </a:prstGeom>
            <a:noFill/>
            <a:ln w="38100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1" name="Google Shape;81;p14"/>
            <p:cNvSpPr/>
            <p:nvPr/>
          </p:nvSpPr>
          <p:spPr>
            <a:xfrm>
              <a:off x="7626143" y="2536734"/>
              <a:ext cx="174600" cy="167100"/>
            </a:xfrm>
            <a:prstGeom prst="ellipse">
              <a:avLst/>
            </a:prstGeom>
            <a:noFill/>
            <a:ln w="38100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2" name="Google Shape;82;p14"/>
            <p:cNvSpPr/>
            <p:nvPr/>
          </p:nvSpPr>
          <p:spPr>
            <a:xfrm>
              <a:off x="8081718" y="2520084"/>
              <a:ext cx="174600" cy="167100"/>
            </a:xfrm>
            <a:prstGeom prst="ellipse">
              <a:avLst/>
            </a:prstGeom>
            <a:noFill/>
            <a:ln w="38100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3" name="Google Shape;83;p14"/>
            <p:cNvSpPr/>
            <p:nvPr/>
          </p:nvSpPr>
          <p:spPr>
            <a:xfrm>
              <a:off x="8450018" y="2415709"/>
              <a:ext cx="174600" cy="167100"/>
            </a:xfrm>
            <a:prstGeom prst="ellipse">
              <a:avLst/>
            </a:prstGeom>
            <a:noFill/>
            <a:ln w="38100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4" name="Google Shape;84;p14"/>
            <p:cNvSpPr/>
            <p:nvPr/>
          </p:nvSpPr>
          <p:spPr>
            <a:xfrm>
              <a:off x="8740518" y="2332159"/>
              <a:ext cx="174600" cy="167100"/>
            </a:xfrm>
            <a:prstGeom prst="ellipse">
              <a:avLst/>
            </a:prstGeom>
            <a:noFill/>
            <a:ln w="38100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5" name="Google Shape;85;p14"/>
            <p:cNvSpPr/>
            <p:nvPr/>
          </p:nvSpPr>
          <p:spPr>
            <a:xfrm>
              <a:off x="6255306" y="2901246"/>
              <a:ext cx="174600" cy="167100"/>
            </a:xfrm>
            <a:prstGeom prst="ellipse">
              <a:avLst/>
            </a:prstGeom>
            <a:noFill/>
            <a:ln w="38100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6" name="Google Shape;86;p14"/>
            <p:cNvSpPr/>
            <p:nvPr/>
          </p:nvSpPr>
          <p:spPr>
            <a:xfrm>
              <a:off x="4841681" y="2654221"/>
              <a:ext cx="174600" cy="167100"/>
            </a:xfrm>
            <a:prstGeom prst="ellipse">
              <a:avLst/>
            </a:prstGeom>
            <a:noFill/>
            <a:ln w="38100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7" name="Google Shape;87;p14"/>
            <p:cNvSpPr/>
            <p:nvPr/>
          </p:nvSpPr>
          <p:spPr>
            <a:xfrm>
              <a:off x="5297281" y="2758371"/>
              <a:ext cx="174600" cy="167100"/>
            </a:xfrm>
            <a:prstGeom prst="ellipse">
              <a:avLst/>
            </a:prstGeom>
            <a:noFill/>
            <a:ln w="38100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8" name="Google Shape;88;p14"/>
            <p:cNvSpPr/>
            <p:nvPr/>
          </p:nvSpPr>
          <p:spPr>
            <a:xfrm>
              <a:off x="5715531" y="2836971"/>
              <a:ext cx="174600" cy="167100"/>
            </a:xfrm>
            <a:prstGeom prst="ellipse">
              <a:avLst/>
            </a:prstGeom>
            <a:noFill/>
            <a:ln w="38100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9" name="Google Shape;89;p14"/>
            <p:cNvSpPr/>
            <p:nvPr/>
          </p:nvSpPr>
          <p:spPr>
            <a:xfrm>
              <a:off x="6795081" y="2901246"/>
              <a:ext cx="174600" cy="167100"/>
            </a:xfrm>
            <a:prstGeom prst="ellipse">
              <a:avLst/>
            </a:prstGeom>
            <a:noFill/>
            <a:ln w="38100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0" name="Google Shape;90;p14"/>
            <p:cNvSpPr/>
            <p:nvPr/>
          </p:nvSpPr>
          <p:spPr>
            <a:xfrm>
              <a:off x="7259406" y="2951246"/>
              <a:ext cx="174600" cy="167100"/>
            </a:xfrm>
            <a:prstGeom prst="ellipse">
              <a:avLst/>
            </a:prstGeom>
            <a:noFill/>
            <a:ln w="38100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1" name="Google Shape;91;p14"/>
            <p:cNvSpPr/>
            <p:nvPr/>
          </p:nvSpPr>
          <p:spPr>
            <a:xfrm>
              <a:off x="7735731" y="2951246"/>
              <a:ext cx="174600" cy="167100"/>
            </a:xfrm>
            <a:prstGeom prst="ellipse">
              <a:avLst/>
            </a:prstGeom>
            <a:noFill/>
            <a:ln w="38100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2" name="Google Shape;92;p14"/>
            <p:cNvSpPr/>
            <p:nvPr/>
          </p:nvSpPr>
          <p:spPr>
            <a:xfrm>
              <a:off x="8157181" y="2939746"/>
              <a:ext cx="174600" cy="167100"/>
            </a:xfrm>
            <a:prstGeom prst="ellipse">
              <a:avLst/>
            </a:prstGeom>
            <a:noFill/>
            <a:ln w="38100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3" name="Google Shape;93;p14"/>
            <p:cNvSpPr/>
            <p:nvPr/>
          </p:nvSpPr>
          <p:spPr>
            <a:xfrm>
              <a:off x="8578631" y="2901246"/>
              <a:ext cx="174600" cy="167100"/>
            </a:xfrm>
            <a:prstGeom prst="ellipse">
              <a:avLst/>
            </a:prstGeom>
            <a:noFill/>
            <a:ln w="38100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4" name="Google Shape;94;p14"/>
            <p:cNvSpPr/>
            <p:nvPr/>
          </p:nvSpPr>
          <p:spPr>
            <a:xfrm>
              <a:off x="8952481" y="2850821"/>
              <a:ext cx="174600" cy="167100"/>
            </a:xfrm>
            <a:prstGeom prst="ellipse">
              <a:avLst/>
            </a:prstGeom>
            <a:noFill/>
            <a:ln w="38100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5" name="Google Shape;95;p14"/>
            <p:cNvSpPr/>
            <p:nvPr/>
          </p:nvSpPr>
          <p:spPr>
            <a:xfrm>
              <a:off x="5806843" y="3158409"/>
              <a:ext cx="174600" cy="167100"/>
            </a:xfrm>
            <a:prstGeom prst="ellipse">
              <a:avLst/>
            </a:prstGeom>
            <a:noFill/>
            <a:ln w="38100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6" name="Google Shape;96;p14"/>
            <p:cNvSpPr/>
            <p:nvPr/>
          </p:nvSpPr>
          <p:spPr>
            <a:xfrm>
              <a:off x="4494768" y="2972671"/>
              <a:ext cx="174600" cy="167100"/>
            </a:xfrm>
            <a:prstGeom prst="ellipse">
              <a:avLst/>
            </a:prstGeom>
            <a:noFill/>
            <a:ln w="38100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7" name="Google Shape;97;p14"/>
            <p:cNvSpPr/>
            <p:nvPr/>
          </p:nvSpPr>
          <p:spPr>
            <a:xfrm>
              <a:off x="4902918" y="3068346"/>
              <a:ext cx="174600" cy="167100"/>
            </a:xfrm>
            <a:prstGeom prst="ellipse">
              <a:avLst/>
            </a:prstGeom>
            <a:noFill/>
            <a:ln w="38100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8" name="Google Shape;98;p14"/>
            <p:cNvSpPr/>
            <p:nvPr/>
          </p:nvSpPr>
          <p:spPr>
            <a:xfrm>
              <a:off x="5363943" y="3129646"/>
              <a:ext cx="174600" cy="167100"/>
            </a:xfrm>
            <a:prstGeom prst="ellipse">
              <a:avLst/>
            </a:prstGeom>
            <a:noFill/>
            <a:ln w="38100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9" name="Google Shape;99;p14"/>
            <p:cNvSpPr/>
            <p:nvPr/>
          </p:nvSpPr>
          <p:spPr>
            <a:xfrm>
              <a:off x="6299768" y="3196496"/>
              <a:ext cx="174600" cy="167100"/>
            </a:xfrm>
            <a:prstGeom prst="ellipse">
              <a:avLst/>
            </a:prstGeom>
            <a:noFill/>
            <a:ln w="38100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0" name="Google Shape;100;p14"/>
            <p:cNvSpPr/>
            <p:nvPr/>
          </p:nvSpPr>
          <p:spPr>
            <a:xfrm>
              <a:off x="6811743" y="3270296"/>
              <a:ext cx="174600" cy="167100"/>
            </a:xfrm>
            <a:prstGeom prst="ellipse">
              <a:avLst/>
            </a:prstGeom>
            <a:noFill/>
            <a:ln w="38100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1" name="Google Shape;101;p14"/>
            <p:cNvSpPr/>
            <p:nvPr/>
          </p:nvSpPr>
          <p:spPr>
            <a:xfrm>
              <a:off x="7237968" y="3296746"/>
              <a:ext cx="174600" cy="167100"/>
            </a:xfrm>
            <a:prstGeom prst="ellipse">
              <a:avLst/>
            </a:prstGeom>
            <a:noFill/>
            <a:ln w="38100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2" name="Google Shape;102;p14"/>
            <p:cNvSpPr/>
            <p:nvPr/>
          </p:nvSpPr>
          <p:spPr>
            <a:xfrm>
              <a:off x="7703943" y="3332146"/>
              <a:ext cx="174600" cy="167100"/>
            </a:xfrm>
            <a:prstGeom prst="ellipse">
              <a:avLst/>
            </a:prstGeom>
            <a:noFill/>
            <a:ln w="38100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3" name="Google Shape;103;p14"/>
            <p:cNvSpPr/>
            <p:nvPr/>
          </p:nvSpPr>
          <p:spPr>
            <a:xfrm>
              <a:off x="8169918" y="3332146"/>
              <a:ext cx="174600" cy="167100"/>
            </a:xfrm>
            <a:prstGeom prst="ellipse">
              <a:avLst/>
            </a:prstGeom>
            <a:noFill/>
            <a:ln w="38100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4" name="Google Shape;104;p14"/>
            <p:cNvSpPr/>
            <p:nvPr/>
          </p:nvSpPr>
          <p:spPr>
            <a:xfrm>
              <a:off x="8897693" y="3270296"/>
              <a:ext cx="174600" cy="167100"/>
            </a:xfrm>
            <a:prstGeom prst="ellipse">
              <a:avLst/>
            </a:prstGeom>
            <a:noFill/>
            <a:ln w="38100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5" name="Google Shape;105;p14"/>
            <p:cNvSpPr/>
            <p:nvPr/>
          </p:nvSpPr>
          <p:spPr>
            <a:xfrm>
              <a:off x="5721131" y="3711246"/>
              <a:ext cx="174600" cy="167100"/>
            </a:xfrm>
            <a:prstGeom prst="ellipse">
              <a:avLst/>
            </a:prstGeom>
            <a:noFill/>
            <a:ln w="38100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6" name="Google Shape;106;p14"/>
            <p:cNvSpPr/>
            <p:nvPr/>
          </p:nvSpPr>
          <p:spPr>
            <a:xfrm>
              <a:off x="4206656" y="3544146"/>
              <a:ext cx="174600" cy="167100"/>
            </a:xfrm>
            <a:prstGeom prst="ellipse">
              <a:avLst/>
            </a:prstGeom>
            <a:noFill/>
            <a:ln w="38100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7" name="Google Shape;107;p14"/>
            <p:cNvSpPr/>
            <p:nvPr/>
          </p:nvSpPr>
          <p:spPr>
            <a:xfrm>
              <a:off x="4706731" y="3610821"/>
              <a:ext cx="174600" cy="167100"/>
            </a:xfrm>
            <a:prstGeom prst="ellipse">
              <a:avLst/>
            </a:prstGeom>
            <a:noFill/>
            <a:ln w="38100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8" name="Google Shape;108;p14"/>
            <p:cNvSpPr/>
            <p:nvPr/>
          </p:nvSpPr>
          <p:spPr>
            <a:xfrm>
              <a:off x="5240131" y="3660871"/>
              <a:ext cx="174600" cy="167100"/>
            </a:xfrm>
            <a:prstGeom prst="ellipse">
              <a:avLst/>
            </a:prstGeom>
            <a:noFill/>
            <a:ln w="38100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9" name="Google Shape;109;p14"/>
            <p:cNvSpPr/>
            <p:nvPr/>
          </p:nvSpPr>
          <p:spPr>
            <a:xfrm>
              <a:off x="6273606" y="3711246"/>
              <a:ext cx="174600" cy="167100"/>
            </a:xfrm>
            <a:prstGeom prst="ellipse">
              <a:avLst/>
            </a:prstGeom>
            <a:noFill/>
            <a:ln w="38100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0" name="Google Shape;110;p14"/>
            <p:cNvSpPr/>
            <p:nvPr/>
          </p:nvSpPr>
          <p:spPr>
            <a:xfrm>
              <a:off x="6854581" y="3746571"/>
              <a:ext cx="174600" cy="167100"/>
            </a:xfrm>
            <a:prstGeom prst="ellipse">
              <a:avLst/>
            </a:prstGeom>
            <a:noFill/>
            <a:ln w="38100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1" name="Google Shape;111;p14"/>
            <p:cNvSpPr/>
            <p:nvPr/>
          </p:nvSpPr>
          <p:spPr>
            <a:xfrm>
              <a:off x="7497556" y="3777921"/>
              <a:ext cx="174600" cy="167100"/>
            </a:xfrm>
            <a:prstGeom prst="ellipse">
              <a:avLst/>
            </a:prstGeom>
            <a:noFill/>
            <a:ln w="38100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2" name="Google Shape;112;p14"/>
            <p:cNvSpPr/>
            <p:nvPr/>
          </p:nvSpPr>
          <p:spPr>
            <a:xfrm>
              <a:off x="8157181" y="3827971"/>
              <a:ext cx="174600" cy="167100"/>
            </a:xfrm>
            <a:prstGeom prst="ellipse">
              <a:avLst/>
            </a:prstGeom>
            <a:noFill/>
            <a:ln w="38100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3" name="Google Shape;113;p14"/>
            <p:cNvSpPr/>
            <p:nvPr/>
          </p:nvSpPr>
          <p:spPr>
            <a:xfrm>
              <a:off x="8753231" y="3777921"/>
              <a:ext cx="174600" cy="167100"/>
            </a:xfrm>
            <a:prstGeom prst="ellipse">
              <a:avLst/>
            </a:prstGeom>
            <a:noFill/>
            <a:ln w="38100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4" name="Google Shape;114;p14"/>
            <p:cNvSpPr/>
            <p:nvPr/>
          </p:nvSpPr>
          <p:spPr>
            <a:xfrm>
              <a:off x="9185831" y="3684246"/>
              <a:ext cx="174600" cy="167100"/>
            </a:xfrm>
            <a:prstGeom prst="ellipse">
              <a:avLst/>
            </a:prstGeom>
            <a:noFill/>
            <a:ln w="38100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pic>
        <p:nvPicPr>
          <p:cNvPr id="115" name="Google Shape;115;p14"/>
          <p:cNvPicPr preferRelativeResize="0"/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43468" y="786035"/>
            <a:ext cx="1366059" cy="138732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4241150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6B2CE-ABE1-4A4B-A69A-0E5BD939C8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Redundancy results in high DRR even with many devices.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16800B-F714-844E-B099-FE6F62F7F1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4024563" cy="5029200"/>
          </a:xfrm>
        </p:spPr>
        <p:txBody>
          <a:bodyPr>
            <a:normAutofit lnSpcReduction="10000"/>
          </a:bodyPr>
          <a:lstStyle/>
          <a:p>
            <a:pPr marL="152396" indent="0">
              <a:buNone/>
            </a:pPr>
            <a:r>
              <a:rPr lang="en-US" dirty="0"/>
              <a:t>In this example, a sensor has new data once per second and sends it in 1-3 packets.</a:t>
            </a:r>
          </a:p>
          <a:p>
            <a:pPr marL="152396" indent="0">
              <a:buNone/>
            </a:pPr>
            <a:endParaRPr lang="en-US" dirty="0"/>
          </a:p>
          <a:p>
            <a:pPr marL="152396" indent="0">
              <a:buNone/>
            </a:pPr>
            <a:r>
              <a:rPr lang="en-US" dirty="0"/>
              <a:t>Even without redundancy, data reception rates never fall below 87% even with 200 devices in a deployment, assuming no interference.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EF32D4-C598-884E-B4BA-F616708B9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  <a:defRPr/>
            </a:pPr>
            <a:fld id="{00000000-1234-1234-1234-123412341234}" type="slidenum">
              <a:rPr lang="en" sz="1333" kern="0">
                <a:solidFill>
                  <a:srgbClr val="595959"/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  <a:defRPr/>
              </a:pPr>
              <a:t>77</a:t>
            </a:fld>
            <a:endParaRPr lang="en" sz="1333" kern="0">
              <a:solidFill>
                <a:srgbClr val="595959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CCE72F-C079-104E-AEF8-0A0257E195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1200" y="1536633"/>
            <a:ext cx="73152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54942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85FD51-CC16-EA4D-B78D-1F238DFCBD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Redundancy is (normally) better than less congestion.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810840-1E9A-F343-9D87-15151EB3DE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3853605" cy="5029200"/>
          </a:xfrm>
        </p:spPr>
        <p:txBody>
          <a:bodyPr>
            <a:normAutofit fontScale="92500" lnSpcReduction="10000"/>
          </a:bodyPr>
          <a:lstStyle/>
          <a:p>
            <a:pPr marL="152396" indent="0">
              <a:buNone/>
            </a:pPr>
            <a:r>
              <a:rPr lang="en-US" dirty="0"/>
              <a:t>Design question:</a:t>
            </a:r>
          </a:p>
          <a:p>
            <a:r>
              <a:rPr lang="en-US" dirty="0"/>
              <a:t>Send more packets to gain from redundancy?</a:t>
            </a:r>
            <a:br>
              <a:rPr lang="en-US" dirty="0"/>
            </a:br>
            <a:br>
              <a:rPr lang="en-US" dirty="0"/>
            </a:br>
            <a:r>
              <a:rPr lang="en-US" dirty="0"/>
              <a:t>OR</a:t>
            </a:r>
            <a:br>
              <a:rPr lang="en-US" dirty="0"/>
            </a:br>
            <a:endParaRPr lang="en-US" dirty="0"/>
          </a:p>
          <a:p>
            <a:r>
              <a:rPr lang="en-US" dirty="0"/>
              <a:t>Send less packets to reduce congestion?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 marL="152396" indent="0">
              <a:buNone/>
            </a:pPr>
            <a:r>
              <a:rPr lang="en-US" dirty="0"/>
              <a:t>The answer changes, but only with many devices.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E56849-BA0D-B646-B30E-9C1ABFD014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  <a:defRPr/>
            </a:pPr>
            <a:fld id="{00000000-1234-1234-1234-123412341234}" type="slidenum">
              <a:rPr lang="en" sz="1333" kern="0">
                <a:solidFill>
                  <a:srgbClr val="595959"/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  <a:defRPr/>
              </a:pPr>
              <a:t>78</a:t>
            </a:fld>
            <a:endParaRPr lang="en" sz="1333" kern="0">
              <a:solidFill>
                <a:srgbClr val="595959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6ECD73-CC51-4546-A231-990A4CA6EC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1200" y="1536633"/>
            <a:ext cx="73152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96723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D6E730-690C-186E-35F5-F60C504D2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Automatic adaptation to advertising environment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553320-E04D-9258-1807-38F6A24E8C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5680627" cy="5029200"/>
          </a:xfrm>
        </p:spPr>
        <p:txBody>
          <a:bodyPr/>
          <a:lstStyle/>
          <a:p>
            <a:r>
              <a:rPr lang="en-US" dirty="0"/>
              <a:t>Devices could automatically adjust to the environment for best transmission rate</a:t>
            </a:r>
          </a:p>
          <a:p>
            <a:endParaRPr lang="en-US" dirty="0"/>
          </a:p>
          <a:p>
            <a:pPr marL="514350" indent="-514350">
              <a:buAutoNum type="arabicPeriod"/>
            </a:pPr>
            <a:r>
              <a:rPr lang="en-US" dirty="0"/>
              <a:t>Scan and count how many unique devices are seen</a:t>
            </a:r>
          </a:p>
          <a:p>
            <a:pPr marL="514350" indent="-514350">
              <a:buAutoNum type="arabicPeriod"/>
            </a:pPr>
            <a:r>
              <a:rPr lang="en-US" dirty="0"/>
              <a:t>Estimate DRR based on that traffic environment for redundancy from 1-10 packets per second</a:t>
            </a:r>
          </a:p>
          <a:p>
            <a:pPr marL="514350" indent="-514350">
              <a:buAutoNum type="arabicPeriod"/>
            </a:pPr>
            <a:r>
              <a:rPr lang="en-US" dirty="0"/>
              <a:t>Choose the optimal result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107789-D571-9A5B-9F8D-1BF6A682B4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79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276C36-D4FC-6BA4-21CB-2DD67C9D17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8222" y="1760838"/>
            <a:ext cx="5680627" cy="3954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517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BLE frequency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48590-1808-4AA5-B592-C13E71EF3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2.4 GHz carrier, Forty 2-MHz channels, 1 Mbps data rate</a:t>
            </a:r>
          </a:p>
          <a:p>
            <a:pPr lvl="1"/>
            <a:r>
              <a:rPr lang="en-US" dirty="0"/>
              <a:t>37, 38, 39 for advertising</a:t>
            </a:r>
          </a:p>
          <a:p>
            <a:pPr lvl="1"/>
            <a:r>
              <a:rPr lang="en-US" dirty="0"/>
              <a:t>0-36 for connection (FHSS)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8</a:t>
            </a:fld>
            <a:endParaRPr lang="en-US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663A1AD9-4FC5-46DF-9D6D-6E9E529B10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7513" y="2584089"/>
            <a:ext cx="7447548" cy="3772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56B769D-1AA8-4D7D-9FBA-8A1D4039730E}"/>
              </a:ext>
            </a:extLst>
          </p:cNvPr>
          <p:cNvSpPr txBox="1"/>
          <p:nvPr/>
        </p:nvSpPr>
        <p:spPr>
          <a:xfrm>
            <a:off x="8253663" y="2584089"/>
            <a:ext cx="332472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Why doesn’t BLE avoid </a:t>
            </a:r>
            <a:r>
              <a:rPr lang="en-US" sz="2800" b="1" dirty="0" err="1"/>
              <a:t>WiFi</a:t>
            </a:r>
            <a:r>
              <a:rPr lang="en-US" sz="2800" b="1" dirty="0"/>
              <a:t> altogether?</a:t>
            </a:r>
          </a:p>
          <a:p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60537180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93E867-EBCD-91BB-BC04-641540BB9F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43AD78-4122-32D1-E49D-1F23868C9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80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99ACE92-4E35-2031-8643-0387FF8FCE0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BLE Layers</a:t>
            </a:r>
          </a:p>
          <a:p>
            <a:pPr lvl="1"/>
            <a:r>
              <a:rPr lang="en-US" dirty="0"/>
              <a:t>Physical Layer</a:t>
            </a:r>
          </a:p>
          <a:p>
            <a:pPr lvl="1"/>
            <a:r>
              <a:rPr lang="en-US" dirty="0"/>
              <a:t>Link Layer</a:t>
            </a:r>
          </a:p>
          <a:p>
            <a:pPr lvl="1"/>
            <a:endParaRPr lang="en-US" dirty="0"/>
          </a:p>
          <a:p>
            <a:r>
              <a:rPr lang="en-US" dirty="0"/>
              <a:t>BLE roles</a:t>
            </a:r>
          </a:p>
          <a:p>
            <a:pPr lvl="1"/>
            <a:r>
              <a:rPr lang="en-US" dirty="0"/>
              <a:t>Advertising</a:t>
            </a:r>
          </a:p>
          <a:p>
            <a:pPr lvl="1"/>
            <a:r>
              <a:rPr lang="en-US" dirty="0"/>
              <a:t>Scanning</a:t>
            </a:r>
          </a:p>
          <a:p>
            <a:pPr lvl="2"/>
            <a:r>
              <a:rPr lang="en-US" dirty="0"/>
              <a:t>Scan Responses</a:t>
            </a:r>
          </a:p>
          <a:p>
            <a:pPr lvl="1"/>
            <a:endParaRPr lang="en-US" b="1" dirty="0"/>
          </a:p>
          <a:p>
            <a:r>
              <a:rPr lang="en-US" dirty="0"/>
              <a:t>Communicating with advertisements</a:t>
            </a:r>
          </a:p>
          <a:p>
            <a:pPr lvl="1"/>
            <a:r>
              <a:rPr lang="en-US" dirty="0"/>
              <a:t>Advertisement Use Cases</a:t>
            </a:r>
          </a:p>
          <a:p>
            <a:pPr lvl="1"/>
            <a:r>
              <a:rPr lang="en-US" dirty="0"/>
              <a:t>Energy Use</a:t>
            </a:r>
          </a:p>
          <a:p>
            <a:pPr lvl="1"/>
            <a:r>
              <a:rPr lang="en-US" dirty="0"/>
              <a:t>Packet Collisions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B71EB555-7D5E-E03D-0529-7890EE556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14078323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BLE frequency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48590-1808-4AA5-B592-C13E71EF3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2.4 GHz carrier, Forty 2-MHz channels, 1 Mbps data rate</a:t>
            </a:r>
          </a:p>
          <a:p>
            <a:pPr lvl="1"/>
            <a:r>
              <a:rPr lang="en-US" dirty="0"/>
              <a:t>37, 38, 39 for advertising</a:t>
            </a:r>
          </a:p>
          <a:p>
            <a:pPr lvl="1"/>
            <a:r>
              <a:rPr lang="en-US" dirty="0"/>
              <a:t>0-36 for connection (FHSS)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9</a:t>
            </a:fld>
            <a:endParaRPr lang="en-US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663A1AD9-4FC5-46DF-9D6D-6E9E529B10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7513" y="2584089"/>
            <a:ext cx="7447548" cy="3772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56B769D-1AA8-4D7D-9FBA-8A1D4039730E}"/>
              </a:ext>
            </a:extLst>
          </p:cNvPr>
          <p:cNvSpPr txBox="1"/>
          <p:nvPr/>
        </p:nvSpPr>
        <p:spPr>
          <a:xfrm>
            <a:off x="8253663" y="2584089"/>
            <a:ext cx="332472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Why doesn’t BLE avoid </a:t>
            </a:r>
            <a:r>
              <a:rPr lang="en-US" sz="2800" b="1" dirty="0" err="1"/>
              <a:t>WiFi</a:t>
            </a:r>
            <a:r>
              <a:rPr lang="en-US" sz="2800" b="1" dirty="0"/>
              <a:t> altogether?</a:t>
            </a:r>
          </a:p>
          <a:p>
            <a:endParaRPr lang="en-US" sz="2800" b="1" dirty="0"/>
          </a:p>
          <a:p>
            <a:r>
              <a:rPr lang="en-US" sz="2800" b="1" dirty="0"/>
              <a:t>Can’t on 2.4 GHz</a:t>
            </a:r>
          </a:p>
          <a:p>
            <a:br>
              <a:rPr lang="en-US" sz="2800" b="1" dirty="0"/>
            </a:br>
            <a:r>
              <a:rPr lang="en-US" sz="2800" b="1" dirty="0"/>
              <a:t>Wants 2.4 GHz for technology improvements</a:t>
            </a:r>
          </a:p>
        </p:txBody>
      </p:sp>
    </p:spTree>
    <p:extLst>
      <p:ext uri="{BB962C8B-B14F-4D97-AF65-F5344CB8AC3E}">
        <p14:creationId xmlns:p14="http://schemas.microsoft.com/office/powerpoint/2010/main" val="4080234978"/>
      </p:ext>
    </p:extLst>
  </p:cSld>
  <p:clrMapOvr>
    <a:masterClrMapping/>
  </p:clrMapOvr>
</p:sld>
</file>

<file path=ppt/theme/theme1.xml><?xml version="1.0" encoding="utf-8"?>
<a:theme xmlns:a="http://schemas.openxmlformats.org/drawingml/2006/main" name="Class Slides">
  <a:themeElements>
    <a:clrScheme name="Custom Colors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4472C4"/>
      </a:accent1>
      <a:accent2>
        <a:srgbClr val="ED7D31"/>
      </a:accent2>
      <a:accent3>
        <a:srgbClr val="FFC000"/>
      </a:accent3>
      <a:accent4>
        <a:srgbClr val="70AD47"/>
      </a:accent4>
      <a:accent5>
        <a:srgbClr val="954F72"/>
      </a:accent5>
      <a:accent6>
        <a:srgbClr val="A5A5A5"/>
      </a:accent6>
      <a:hlink>
        <a:srgbClr val="0563C1"/>
      </a:hlink>
      <a:folHlink>
        <a:srgbClr val="0563C1"/>
      </a:folHlink>
    </a:clrScheme>
    <a:fontScheme name="Custom Tahoma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61FF9501-8777-470B-A8C6-E79AF52D4E7C}" vid="{317817C1-429F-4BA5-B259-C4AAC6A82E9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cs397_template</Template>
  <TotalTime>3065</TotalTime>
  <Words>4286</Words>
  <Application>Microsoft Office PowerPoint</Application>
  <PresentationFormat>Widescreen</PresentationFormat>
  <Paragraphs>816</Paragraphs>
  <Slides>80</Slides>
  <Notes>11</Notes>
  <HiddenSlides>5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80</vt:i4>
      </vt:variant>
    </vt:vector>
  </HeadingPairs>
  <TitlesOfParts>
    <vt:vector size="89" baseType="lpstr">
      <vt:lpstr>Arial</vt:lpstr>
      <vt:lpstr>Calibri</vt:lpstr>
      <vt:lpstr>Cambria Math</vt:lpstr>
      <vt:lpstr>Courier New</vt:lpstr>
      <vt:lpstr>Helvetica</vt:lpstr>
      <vt:lpstr>System Font Regular</vt:lpstr>
      <vt:lpstr>Tahoma</vt:lpstr>
      <vt:lpstr>Wingdings</vt:lpstr>
      <vt:lpstr>Class Slides</vt:lpstr>
      <vt:lpstr>Lecture 04 BLE Advertisements</vt:lpstr>
      <vt:lpstr>Announcements</vt:lpstr>
      <vt:lpstr>Today’s Goals</vt:lpstr>
      <vt:lpstr>Basics of Bluetooth Low Energy (BLE)</vt:lpstr>
      <vt:lpstr>Bluetooth Classic and BLE co-exist &amp; have different use cases</vt:lpstr>
      <vt:lpstr>BLE network topology</vt:lpstr>
      <vt:lpstr>Outline</vt:lpstr>
      <vt:lpstr>BLE frequency</vt:lpstr>
      <vt:lpstr>BLE frequency</vt:lpstr>
      <vt:lpstr>BLE modulation</vt:lpstr>
      <vt:lpstr>Why use GFSK?</vt:lpstr>
      <vt:lpstr>An example from `good case` BLE hardware</vt:lpstr>
      <vt:lpstr>BLE signal strength</vt:lpstr>
      <vt:lpstr>Outline</vt:lpstr>
      <vt:lpstr>Packet structure</vt:lpstr>
      <vt:lpstr>Device addresses</vt:lpstr>
      <vt:lpstr>Device addresses</vt:lpstr>
      <vt:lpstr>Data whitening</vt:lpstr>
      <vt:lpstr>Bit processing pipeline</vt:lpstr>
      <vt:lpstr>Break + Question</vt:lpstr>
      <vt:lpstr>Break + Question</vt:lpstr>
      <vt:lpstr>Break + Question</vt:lpstr>
      <vt:lpstr>Outline</vt:lpstr>
      <vt:lpstr>BLE network topology</vt:lpstr>
      <vt:lpstr>Advertising</vt:lpstr>
      <vt:lpstr>Advertising packet layering</vt:lpstr>
      <vt:lpstr>BLE advertising header</vt:lpstr>
      <vt:lpstr>Advertisement payloads</vt:lpstr>
      <vt:lpstr>Scan Requests and Responses</vt:lpstr>
      <vt:lpstr>Advertising timing</vt:lpstr>
      <vt:lpstr>Advertising timing</vt:lpstr>
      <vt:lpstr>Advertising event</vt:lpstr>
      <vt:lpstr>Preserving energy in communication</vt:lpstr>
      <vt:lpstr>Payload of an advertisement</vt:lpstr>
      <vt:lpstr>TLV Format</vt:lpstr>
      <vt:lpstr>Payload types</vt:lpstr>
      <vt:lpstr>Example: BLE advertisement payload</vt:lpstr>
      <vt:lpstr>Example: BLE advertisement payload</vt:lpstr>
      <vt:lpstr>What is this device?</vt:lpstr>
      <vt:lpstr>Outline</vt:lpstr>
      <vt:lpstr>Scanning Pattern</vt:lpstr>
      <vt:lpstr>Scanning Pattern</vt:lpstr>
      <vt:lpstr>A warning about scanning expectations</vt:lpstr>
      <vt:lpstr>Putting it all together</vt:lpstr>
      <vt:lpstr>Outline</vt:lpstr>
      <vt:lpstr>Scan requests/responses seem intriguing</vt:lpstr>
      <vt:lpstr>Scan Requests and Responses are broken</vt:lpstr>
      <vt:lpstr>Outline</vt:lpstr>
      <vt:lpstr>Advertisements are sufficient for some applications</vt:lpstr>
      <vt:lpstr>Beacons</vt:lpstr>
      <vt:lpstr>Tracking</vt:lpstr>
      <vt:lpstr>Problem with RSSI-based distance – not accurate</vt:lpstr>
      <vt:lpstr>Local communication: Apple “Continuity”</vt:lpstr>
      <vt:lpstr>Communication with only nearby devices</vt:lpstr>
      <vt:lpstr>Local Communication: Exposure Notifications</vt:lpstr>
      <vt:lpstr>Sensor deployments</vt:lpstr>
      <vt:lpstr>Outline</vt:lpstr>
      <vt:lpstr>Paper: power measurements of BLE advertisements</vt:lpstr>
      <vt:lpstr>Energy model for BLE advertisements</vt:lpstr>
      <vt:lpstr>Measurements of Power Use</vt:lpstr>
      <vt:lpstr>How much energy does it cost to send data over advertisements?</vt:lpstr>
      <vt:lpstr>Break + Open Question</vt:lpstr>
      <vt:lpstr>Outline</vt:lpstr>
      <vt:lpstr>Questions about network capability</vt:lpstr>
      <vt:lpstr>What causes transmissions not to be received?</vt:lpstr>
      <vt:lpstr>What is the probability of a packet collision?</vt:lpstr>
      <vt:lpstr>What is the probability of a packet collision?</vt:lpstr>
      <vt:lpstr>What is the probability of a packet collision?</vt:lpstr>
      <vt:lpstr>Determine Probability of Multiple Failures</vt:lpstr>
      <vt:lpstr>How do we determine reception rate?</vt:lpstr>
      <vt:lpstr>When are transmissions from two devices independent?</vt:lpstr>
      <vt:lpstr>When are transmissions from two devices NOT independent?</vt:lpstr>
      <vt:lpstr>Calculating probability of a repeat collision</vt:lpstr>
      <vt:lpstr>Important lesson: spend time on things that are important</vt:lpstr>
      <vt:lpstr>Equations for modeling data transmissions</vt:lpstr>
      <vt:lpstr>Is the model valid?</vt:lpstr>
      <vt:lpstr>Redundancy results in high DRR even with many devices.</vt:lpstr>
      <vt:lpstr>Redundancy is (normally) better than less congestion.</vt:lpstr>
      <vt:lpstr>Automatic adaptation to advertising environment</vt:lpstr>
      <vt:lpstr>Outline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04 BLE Advertisement Investigations</dc:title>
  <dc:creator>Branden Ghena</dc:creator>
  <cp:lastModifiedBy>Branden Ghena</cp:lastModifiedBy>
  <cp:revision>57</cp:revision>
  <dcterms:created xsi:type="dcterms:W3CDTF">2021-01-20T17:49:48Z</dcterms:created>
  <dcterms:modified xsi:type="dcterms:W3CDTF">2025-04-17T15:20:23Z</dcterms:modified>
</cp:coreProperties>
</file>